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54"/>
  </p:notesMasterIdLst>
  <p:handoutMasterIdLst>
    <p:handoutMasterId r:id="rId55"/>
  </p:handoutMasterIdLst>
  <p:sldIdLst>
    <p:sldId id="670" r:id="rId5"/>
    <p:sldId id="726" r:id="rId6"/>
    <p:sldId id="747" r:id="rId7"/>
    <p:sldId id="753" r:id="rId8"/>
    <p:sldId id="748" r:id="rId9"/>
    <p:sldId id="754" r:id="rId10"/>
    <p:sldId id="737" r:id="rId11"/>
    <p:sldId id="738" r:id="rId12"/>
    <p:sldId id="788" r:id="rId13"/>
    <p:sldId id="771" r:id="rId14"/>
    <p:sldId id="770" r:id="rId15"/>
    <p:sldId id="764" r:id="rId16"/>
    <p:sldId id="756" r:id="rId17"/>
    <p:sldId id="785" r:id="rId18"/>
    <p:sldId id="786" r:id="rId19"/>
    <p:sldId id="799" r:id="rId20"/>
    <p:sldId id="761" r:id="rId21"/>
    <p:sldId id="783" r:id="rId22"/>
    <p:sldId id="787" r:id="rId23"/>
    <p:sldId id="784" r:id="rId24"/>
    <p:sldId id="775" r:id="rId25"/>
    <p:sldId id="789" r:id="rId26"/>
    <p:sldId id="795" r:id="rId27"/>
    <p:sldId id="767" r:id="rId28"/>
    <p:sldId id="796" r:id="rId29"/>
    <p:sldId id="797" r:id="rId30"/>
    <p:sldId id="798" r:id="rId31"/>
    <p:sldId id="800" r:id="rId32"/>
    <p:sldId id="804" r:id="rId33"/>
    <p:sldId id="802" r:id="rId34"/>
    <p:sldId id="803" r:id="rId35"/>
    <p:sldId id="806" r:id="rId36"/>
    <p:sldId id="257" r:id="rId37"/>
    <p:sldId id="741" r:id="rId38"/>
    <p:sldId id="722" r:id="rId39"/>
    <p:sldId id="762" r:id="rId40"/>
    <p:sldId id="752" r:id="rId41"/>
    <p:sldId id="774" r:id="rId42"/>
    <p:sldId id="776" r:id="rId43"/>
    <p:sldId id="778" r:id="rId44"/>
    <p:sldId id="769" r:id="rId45"/>
    <p:sldId id="758" r:id="rId46"/>
    <p:sldId id="760" r:id="rId47"/>
    <p:sldId id="765" r:id="rId48"/>
    <p:sldId id="777" r:id="rId49"/>
    <p:sldId id="759" r:id="rId50"/>
    <p:sldId id="807" r:id="rId51"/>
    <p:sldId id="809" r:id="rId52"/>
    <p:sldId id="808" r:id="rId53"/>
  </p:sldIdLst>
  <p:sldSz cx="12192000" cy="6858000"/>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18E8886D-0B01-49B5-AD7F-3F3754090BB8}">
          <p14:sldIdLst>
            <p14:sldId id="670"/>
            <p14:sldId id="726"/>
            <p14:sldId id="747"/>
            <p14:sldId id="753"/>
            <p14:sldId id="748"/>
            <p14:sldId id="754"/>
            <p14:sldId id="737"/>
            <p14:sldId id="738"/>
            <p14:sldId id="788"/>
            <p14:sldId id="771"/>
            <p14:sldId id="770"/>
            <p14:sldId id="764"/>
            <p14:sldId id="756"/>
            <p14:sldId id="785"/>
            <p14:sldId id="786"/>
            <p14:sldId id="799"/>
            <p14:sldId id="761"/>
            <p14:sldId id="783"/>
            <p14:sldId id="787"/>
            <p14:sldId id="784"/>
            <p14:sldId id="775"/>
            <p14:sldId id="789"/>
            <p14:sldId id="795"/>
            <p14:sldId id="767"/>
            <p14:sldId id="796"/>
            <p14:sldId id="797"/>
            <p14:sldId id="798"/>
            <p14:sldId id="800"/>
            <p14:sldId id="804"/>
            <p14:sldId id="802"/>
            <p14:sldId id="803"/>
            <p14:sldId id="806"/>
            <p14:sldId id="257"/>
            <p14:sldId id="741"/>
          </p14:sldIdLst>
        </p14:section>
        <p14:section name="End of project slides" id="{6217DC18-FA57-49A5-8245-ED37C27FD919}">
          <p14:sldIdLst/>
        </p14:section>
        <p14:section name="Project Summary" id="{244D7C7D-B99B-47DB-9155-C2D3768508AF}">
          <p14:sldIdLst>
            <p14:sldId id="722"/>
            <p14:sldId id="762"/>
            <p14:sldId id="752"/>
            <p14:sldId id="774"/>
            <p14:sldId id="776"/>
            <p14:sldId id="778"/>
            <p14:sldId id="769"/>
            <p14:sldId id="758"/>
            <p14:sldId id="760"/>
            <p14:sldId id="765"/>
            <p14:sldId id="777"/>
            <p14:sldId id="759"/>
            <p14:sldId id="807"/>
            <p14:sldId id="809"/>
            <p14:sldId id="8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tu Ahiska" initials="B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3AB"/>
    <a:srgbClr val="FFF8D1"/>
    <a:srgbClr val="FFF6C6"/>
    <a:srgbClr val="FFF29C"/>
    <a:srgbClr val="FFF5C0"/>
    <a:srgbClr val="FFFF99"/>
    <a:srgbClr val="00FF00"/>
    <a:srgbClr val="B1DBF2"/>
    <a:srgbClr val="E9806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55941" autoAdjust="0"/>
  </p:normalViewPr>
  <p:slideViewPr>
    <p:cSldViewPr snapToGrid="0">
      <p:cViewPr varScale="1">
        <p:scale>
          <a:sx n="59" d="100"/>
          <a:sy n="59" d="100"/>
        </p:scale>
        <p:origin x="2600" y="192"/>
      </p:cViewPr>
      <p:guideLst>
        <p:guide orient="horz" pos="2160"/>
        <p:guide pos="3840"/>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48" d="100"/>
          <a:sy n="48" d="100"/>
        </p:scale>
        <p:origin x="-2910" y="-90"/>
      </p:cViewPr>
      <p:guideLst>
        <p:guide orient="horz" pos="3025"/>
        <p:guide pos="2306"/>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Chang" userId="1aaf5811-4ae0-4b7e-b297-09d40dcf3013" providerId="ADAL" clId="{3B1C926B-7039-4DF1-8A50-00FA74675A89}"/>
    <pc:docChg chg="undo custSel addSld delSld modSld sldOrd">
      <pc:chgData name="Matthew Chang" userId="1aaf5811-4ae0-4b7e-b297-09d40dcf3013" providerId="ADAL" clId="{3B1C926B-7039-4DF1-8A50-00FA74675A89}" dt="2024-02-07T08:35:46.849" v="335"/>
      <pc:docMkLst>
        <pc:docMk/>
      </pc:docMkLst>
      <pc:sldChg chg="addSp modSp add del">
        <pc:chgData name="Matthew Chang" userId="1aaf5811-4ae0-4b7e-b297-09d40dcf3013" providerId="ADAL" clId="{3B1C926B-7039-4DF1-8A50-00FA74675A89}" dt="2024-02-07T08:34:54.815" v="333" actId="20577"/>
        <pc:sldMkLst>
          <pc:docMk/>
          <pc:sldMk cId="1101014036" sldId="257"/>
        </pc:sldMkLst>
        <pc:spChg chg="add mod">
          <ac:chgData name="Matthew Chang" userId="1aaf5811-4ae0-4b7e-b297-09d40dcf3013" providerId="ADAL" clId="{3B1C926B-7039-4DF1-8A50-00FA74675A89}" dt="2024-02-07T08:34:54.815" v="333" actId="20577"/>
          <ac:spMkLst>
            <pc:docMk/>
            <pc:sldMk cId="1101014036" sldId="257"/>
            <ac:spMk id="3" creationId="{9E5AFBA0-ACA1-4414-85C3-8549B8A75075}"/>
          </ac:spMkLst>
        </pc:spChg>
      </pc:sldChg>
      <pc:sldChg chg="modSp">
        <pc:chgData name="Matthew Chang" userId="1aaf5811-4ae0-4b7e-b297-09d40dcf3013" providerId="ADAL" clId="{3B1C926B-7039-4DF1-8A50-00FA74675A89}" dt="2024-02-07T08:30:52.388" v="326" actId="1038"/>
        <pc:sldMkLst>
          <pc:docMk/>
          <pc:sldMk cId="1961382002" sldId="737"/>
        </pc:sldMkLst>
        <pc:spChg chg="mod">
          <ac:chgData name="Matthew Chang" userId="1aaf5811-4ae0-4b7e-b297-09d40dcf3013" providerId="ADAL" clId="{3B1C926B-7039-4DF1-8A50-00FA74675A89}" dt="2024-02-07T08:30:47.836" v="309" actId="1038"/>
          <ac:spMkLst>
            <pc:docMk/>
            <pc:sldMk cId="1961382002" sldId="737"/>
            <ac:spMk id="9" creationId="{00000000-0000-0000-0000-000000000000}"/>
          </ac:spMkLst>
        </pc:spChg>
        <pc:spChg chg="mod">
          <ac:chgData name="Matthew Chang" userId="1aaf5811-4ae0-4b7e-b297-09d40dcf3013" providerId="ADAL" clId="{3B1C926B-7039-4DF1-8A50-00FA74675A89}" dt="2024-02-07T08:30:43.848" v="299" actId="1038"/>
          <ac:spMkLst>
            <pc:docMk/>
            <pc:sldMk cId="1961382002" sldId="737"/>
            <ac:spMk id="11" creationId="{00000000-0000-0000-0000-000000000000}"/>
          </ac:spMkLst>
        </pc:spChg>
        <pc:grpChg chg="mod">
          <ac:chgData name="Matthew Chang" userId="1aaf5811-4ae0-4b7e-b297-09d40dcf3013" providerId="ADAL" clId="{3B1C926B-7039-4DF1-8A50-00FA74675A89}" dt="2024-02-07T08:30:52.388" v="326" actId="1038"/>
          <ac:grpSpMkLst>
            <pc:docMk/>
            <pc:sldMk cId="1961382002" sldId="737"/>
            <ac:grpSpMk id="12" creationId="{00000000-0000-0000-0000-000000000000}"/>
          </ac:grpSpMkLst>
        </pc:grpChg>
      </pc:sldChg>
      <pc:sldChg chg="ord">
        <pc:chgData name="Matthew Chang" userId="1aaf5811-4ae0-4b7e-b297-09d40dcf3013" providerId="ADAL" clId="{3B1C926B-7039-4DF1-8A50-00FA74675A89}" dt="2024-02-07T00:07:53.911" v="111"/>
        <pc:sldMkLst>
          <pc:docMk/>
          <pc:sldMk cId="3198749999" sldId="759"/>
        </pc:sldMkLst>
      </pc:sldChg>
      <pc:sldChg chg="ord">
        <pc:chgData name="Matthew Chang" userId="1aaf5811-4ae0-4b7e-b297-09d40dcf3013" providerId="ADAL" clId="{3B1C926B-7039-4DF1-8A50-00FA74675A89}" dt="2024-02-07T08:35:46.849" v="335"/>
        <pc:sldMkLst>
          <pc:docMk/>
          <pc:sldMk cId="2705437529" sldId="789"/>
        </pc:sldMkLst>
      </pc:sldChg>
      <pc:sldChg chg="addSp delSp modSp">
        <pc:chgData name="Matthew Chang" userId="1aaf5811-4ae0-4b7e-b297-09d40dcf3013" providerId="ADAL" clId="{3B1C926B-7039-4DF1-8A50-00FA74675A89}" dt="2024-02-06T23:44:11.898" v="107" actId="1038"/>
        <pc:sldMkLst>
          <pc:docMk/>
          <pc:sldMk cId="425638671" sldId="796"/>
        </pc:sldMkLst>
        <pc:spChg chg="add mod">
          <ac:chgData name="Matthew Chang" userId="1aaf5811-4ae0-4b7e-b297-09d40dcf3013" providerId="ADAL" clId="{3B1C926B-7039-4DF1-8A50-00FA74675A89}" dt="2024-02-06T23:43:37.062" v="54" actId="1035"/>
          <ac:spMkLst>
            <pc:docMk/>
            <pc:sldMk cId="425638671" sldId="796"/>
            <ac:spMk id="2" creationId="{FAB798F3-C36D-4214-AA14-A81EF9CDAF09}"/>
          </ac:spMkLst>
        </pc:spChg>
        <pc:spChg chg="add mod">
          <ac:chgData name="Matthew Chang" userId="1aaf5811-4ae0-4b7e-b297-09d40dcf3013" providerId="ADAL" clId="{3B1C926B-7039-4DF1-8A50-00FA74675A89}" dt="2024-02-06T23:44:11.898" v="107" actId="1038"/>
          <ac:spMkLst>
            <pc:docMk/>
            <pc:sldMk cId="425638671" sldId="796"/>
            <ac:spMk id="11" creationId="{47269CB9-1AA9-4105-B8F5-E3A3C4CAAE2C}"/>
          </ac:spMkLst>
        </pc:spChg>
        <pc:spChg chg="add del mod">
          <ac:chgData name="Matthew Chang" userId="1aaf5811-4ae0-4b7e-b297-09d40dcf3013" providerId="ADAL" clId="{3B1C926B-7039-4DF1-8A50-00FA74675A89}" dt="2024-02-06T23:43:58.763" v="58" actId="478"/>
          <ac:spMkLst>
            <pc:docMk/>
            <pc:sldMk cId="425638671" sldId="796"/>
            <ac:spMk id="12" creationId="{8836DA49-6635-47EF-B167-4DA730A785EE}"/>
          </ac:spMkLst>
        </pc:spChg>
        <pc:picChg chg="mod">
          <ac:chgData name="Matthew Chang" userId="1aaf5811-4ae0-4b7e-b297-09d40dcf3013" providerId="ADAL" clId="{3B1C926B-7039-4DF1-8A50-00FA74675A89}" dt="2024-02-06T23:43:13.333" v="23" actId="1036"/>
          <ac:picMkLst>
            <pc:docMk/>
            <pc:sldMk cId="425638671" sldId="796"/>
            <ac:picMk id="3" creationId="{72153299-B6EF-1D32-C709-12ED10080653}"/>
          </ac:picMkLst>
        </pc:picChg>
        <pc:picChg chg="mod">
          <ac:chgData name="Matthew Chang" userId="1aaf5811-4ae0-4b7e-b297-09d40dcf3013" providerId="ADAL" clId="{3B1C926B-7039-4DF1-8A50-00FA74675A89}" dt="2024-02-06T23:43:13.333" v="23" actId="1036"/>
          <ac:picMkLst>
            <pc:docMk/>
            <pc:sldMk cId="425638671" sldId="796"/>
            <ac:picMk id="7" creationId="{5EA0DB78-7819-4D0C-878C-169A67621594}"/>
          </ac:picMkLst>
        </pc:picChg>
      </pc:sldChg>
      <pc:sldChg chg="delSp modSp">
        <pc:chgData name="Matthew Chang" userId="1aaf5811-4ae0-4b7e-b297-09d40dcf3013" providerId="ADAL" clId="{3B1C926B-7039-4DF1-8A50-00FA74675A89}" dt="2024-02-07T00:09:43.499" v="238" actId="1037"/>
        <pc:sldMkLst>
          <pc:docMk/>
          <pc:sldMk cId="4114440058" sldId="803"/>
        </pc:sldMkLst>
        <pc:spChg chg="mod">
          <ac:chgData name="Matthew Chang" userId="1aaf5811-4ae0-4b7e-b297-09d40dcf3013" providerId="ADAL" clId="{3B1C926B-7039-4DF1-8A50-00FA74675A89}" dt="2024-02-07T00:09:43.499" v="238" actId="1037"/>
          <ac:spMkLst>
            <pc:docMk/>
            <pc:sldMk cId="4114440058" sldId="803"/>
            <ac:spMk id="15" creationId="{A09FFA70-4A25-4559-9BE8-3B96820C6635}"/>
          </ac:spMkLst>
        </pc:spChg>
        <pc:spChg chg="del">
          <ac:chgData name="Matthew Chang" userId="1aaf5811-4ae0-4b7e-b297-09d40dcf3013" providerId="ADAL" clId="{3B1C926B-7039-4DF1-8A50-00FA74675A89}" dt="2024-02-07T00:08:32.104" v="115" actId="478"/>
          <ac:spMkLst>
            <pc:docMk/>
            <pc:sldMk cId="4114440058" sldId="803"/>
            <ac:spMk id="16" creationId="{8F5C9C7F-A381-480F-9073-D62E7EDD5F38}"/>
          </ac:spMkLst>
        </pc:spChg>
        <pc:picChg chg="mod">
          <ac:chgData name="Matthew Chang" userId="1aaf5811-4ae0-4b7e-b297-09d40dcf3013" providerId="ADAL" clId="{3B1C926B-7039-4DF1-8A50-00FA74675A89}" dt="2024-02-07T00:09:37.869" v="227" actId="1037"/>
          <ac:picMkLst>
            <pc:docMk/>
            <pc:sldMk cId="4114440058" sldId="803"/>
            <ac:picMk id="3" creationId="{39A89DBC-BB74-4B5F-8D1A-8A28FF601CE0}"/>
          </ac:picMkLst>
        </pc:picChg>
        <pc:picChg chg="del">
          <ac:chgData name="Matthew Chang" userId="1aaf5811-4ae0-4b7e-b297-09d40dcf3013" providerId="ADAL" clId="{3B1C926B-7039-4DF1-8A50-00FA74675A89}" dt="2024-02-07T00:08:29.243" v="114" actId="478"/>
          <ac:picMkLst>
            <pc:docMk/>
            <pc:sldMk cId="4114440058" sldId="803"/>
            <ac:picMk id="7" creationId="{C1E2AAC3-886C-4D3A-98CF-F368625C9E16}"/>
          </ac:picMkLst>
        </pc:picChg>
      </pc:sldChg>
      <pc:sldChg chg="delSp modSp">
        <pc:chgData name="Matthew Chang" userId="1aaf5811-4ae0-4b7e-b297-09d40dcf3013" providerId="ADAL" clId="{3B1C926B-7039-4DF1-8A50-00FA74675A89}" dt="2024-02-07T00:08:52.475" v="176" actId="1038"/>
        <pc:sldMkLst>
          <pc:docMk/>
          <pc:sldMk cId="2773010562" sldId="804"/>
        </pc:sldMkLst>
        <pc:spChg chg="mod">
          <ac:chgData name="Matthew Chang" userId="1aaf5811-4ae0-4b7e-b297-09d40dcf3013" providerId="ADAL" clId="{3B1C926B-7039-4DF1-8A50-00FA74675A89}" dt="2024-02-07T00:08:52.475" v="176" actId="1038"/>
          <ac:spMkLst>
            <pc:docMk/>
            <pc:sldMk cId="2773010562" sldId="804"/>
            <ac:spMk id="14" creationId="{CEB36305-F4BF-45EE-9280-E1482F332363}"/>
          </ac:spMkLst>
        </pc:spChg>
        <pc:spChg chg="del">
          <ac:chgData name="Matthew Chang" userId="1aaf5811-4ae0-4b7e-b297-09d40dcf3013" providerId="ADAL" clId="{3B1C926B-7039-4DF1-8A50-00FA74675A89}" dt="2024-02-07T00:08:12.765" v="113" actId="478"/>
          <ac:spMkLst>
            <pc:docMk/>
            <pc:sldMk cId="2773010562" sldId="804"/>
            <ac:spMk id="15" creationId="{7E09DD70-1552-4D41-92A8-7A80047861E0}"/>
          </ac:spMkLst>
        </pc:spChg>
        <pc:picChg chg="mod">
          <ac:chgData name="Matthew Chang" userId="1aaf5811-4ae0-4b7e-b297-09d40dcf3013" providerId="ADAL" clId="{3B1C926B-7039-4DF1-8A50-00FA74675A89}" dt="2024-02-07T00:08:42.234" v="116" actId="1076"/>
          <ac:picMkLst>
            <pc:docMk/>
            <pc:sldMk cId="2773010562" sldId="804"/>
            <ac:picMk id="5" creationId="{0F232AEF-8CB1-44DC-A70F-FDA634FD4990}"/>
          </ac:picMkLst>
        </pc:picChg>
        <pc:picChg chg="del">
          <ac:chgData name="Matthew Chang" userId="1aaf5811-4ae0-4b7e-b297-09d40dcf3013" providerId="ADAL" clId="{3B1C926B-7039-4DF1-8A50-00FA74675A89}" dt="2024-02-07T00:08:10.526" v="112" actId="478"/>
          <ac:picMkLst>
            <pc:docMk/>
            <pc:sldMk cId="2773010562" sldId="804"/>
            <ac:picMk id="8" creationId="{F3339DC7-0477-4CDD-B220-5FFDEDE55C5F}"/>
          </ac:picMkLst>
        </pc:picChg>
      </pc:sldChg>
      <pc:sldChg chg="modSp">
        <pc:chgData name="Matthew Chang" userId="1aaf5811-4ae0-4b7e-b297-09d40dcf3013" providerId="ADAL" clId="{3B1C926B-7039-4DF1-8A50-00FA74675A89}" dt="2024-02-07T08:35:18.938" v="334" actId="113"/>
        <pc:sldMkLst>
          <pc:docMk/>
          <pc:sldMk cId="1635893623" sldId="806"/>
        </pc:sldMkLst>
        <pc:spChg chg="mod">
          <ac:chgData name="Matthew Chang" userId="1aaf5811-4ae0-4b7e-b297-09d40dcf3013" providerId="ADAL" clId="{3B1C926B-7039-4DF1-8A50-00FA74675A89}" dt="2024-02-07T08:35:18.938" v="334" actId="113"/>
          <ac:spMkLst>
            <pc:docMk/>
            <pc:sldMk cId="1635893623" sldId="806"/>
            <ac:spMk id="8" creationId="{D2BBFC94-6626-4D60-BD9A-190B9E527FD8}"/>
          </ac:spMkLst>
        </pc:spChg>
      </pc:sldChg>
      <pc:sldChg chg="addSp delSp modSp add ord">
        <pc:chgData name="Matthew Chang" userId="1aaf5811-4ae0-4b7e-b297-09d40dcf3013" providerId="ADAL" clId="{3B1C926B-7039-4DF1-8A50-00FA74675A89}" dt="2024-02-07T00:45:08.491" v="283" actId="478"/>
        <pc:sldMkLst>
          <pc:docMk/>
          <pc:sldMk cId="3779304412" sldId="807"/>
        </pc:sldMkLst>
        <pc:spChg chg="del">
          <ac:chgData name="Matthew Chang" userId="1aaf5811-4ae0-4b7e-b297-09d40dcf3013" providerId="ADAL" clId="{3B1C926B-7039-4DF1-8A50-00FA74675A89}" dt="2024-02-07T00:43:13.848" v="243" actId="478"/>
          <ac:spMkLst>
            <pc:docMk/>
            <pc:sldMk cId="3779304412" sldId="807"/>
            <ac:spMk id="14" creationId="{CEB36305-F4BF-45EE-9280-E1482F332363}"/>
          </ac:spMkLst>
        </pc:spChg>
        <pc:spChg chg="del">
          <ac:chgData name="Matthew Chang" userId="1aaf5811-4ae0-4b7e-b297-09d40dcf3013" providerId="ADAL" clId="{3B1C926B-7039-4DF1-8A50-00FA74675A89}" dt="2024-02-07T00:43:11.692" v="242" actId="478"/>
          <ac:spMkLst>
            <pc:docMk/>
            <pc:sldMk cId="3779304412" sldId="807"/>
            <ac:spMk id="15" creationId="{7E09DD70-1552-4D41-92A8-7A80047861E0}"/>
          </ac:spMkLst>
        </pc:spChg>
        <pc:graphicFrameChg chg="add del modGraphic">
          <ac:chgData name="Matthew Chang" userId="1aaf5811-4ae0-4b7e-b297-09d40dcf3013" providerId="ADAL" clId="{3B1C926B-7039-4DF1-8A50-00FA74675A89}" dt="2024-02-07T00:45:08.491" v="283" actId="478"/>
          <ac:graphicFrameMkLst>
            <pc:docMk/>
            <pc:sldMk cId="3779304412" sldId="807"/>
            <ac:graphicFrameMk id="17" creationId="{DDCAAA86-3A0B-4255-A22C-7F21CA5E4BC0}"/>
          </ac:graphicFrameMkLst>
        </pc:graphicFrameChg>
        <pc:picChg chg="add del mod">
          <ac:chgData name="Matthew Chang" userId="1aaf5811-4ae0-4b7e-b297-09d40dcf3013" providerId="ADAL" clId="{3B1C926B-7039-4DF1-8A50-00FA74675A89}" dt="2024-02-07T00:43:42.404" v="257" actId="478"/>
          <ac:picMkLst>
            <pc:docMk/>
            <pc:sldMk cId="3779304412" sldId="807"/>
            <ac:picMk id="3" creationId="{52C64BE6-060C-4C9B-A9F2-29134DF23E94}"/>
          </ac:picMkLst>
        </pc:picChg>
        <pc:picChg chg="del">
          <ac:chgData name="Matthew Chang" userId="1aaf5811-4ae0-4b7e-b297-09d40dcf3013" providerId="ADAL" clId="{3B1C926B-7039-4DF1-8A50-00FA74675A89}" dt="2024-02-07T00:43:09.265" v="240" actId="478"/>
          <ac:picMkLst>
            <pc:docMk/>
            <pc:sldMk cId="3779304412" sldId="807"/>
            <ac:picMk id="5" creationId="{0F232AEF-8CB1-44DC-A70F-FDA634FD4990}"/>
          </ac:picMkLst>
        </pc:picChg>
        <pc:picChg chg="add mod">
          <ac:chgData name="Matthew Chang" userId="1aaf5811-4ae0-4b7e-b297-09d40dcf3013" providerId="ADAL" clId="{3B1C926B-7039-4DF1-8A50-00FA74675A89}" dt="2024-02-07T00:45:00.762" v="280" actId="1035"/>
          <ac:picMkLst>
            <pc:docMk/>
            <pc:sldMk cId="3779304412" sldId="807"/>
            <ac:picMk id="7" creationId="{D036BBCE-1E9E-4F02-B48F-19110D04670F}"/>
          </ac:picMkLst>
        </pc:picChg>
        <pc:picChg chg="del">
          <ac:chgData name="Matthew Chang" userId="1aaf5811-4ae0-4b7e-b297-09d40dcf3013" providerId="ADAL" clId="{3B1C926B-7039-4DF1-8A50-00FA74675A89}" dt="2024-02-07T00:43:10.047" v="241" actId="478"/>
          <ac:picMkLst>
            <pc:docMk/>
            <pc:sldMk cId="3779304412" sldId="807"/>
            <ac:picMk id="8" creationId="{F3339DC7-0477-4CDD-B220-5FFDEDE55C5F}"/>
          </ac:picMkLst>
        </pc:picChg>
      </pc:sldChg>
      <pc:sldChg chg="add ord">
        <pc:chgData name="Matthew Chang" userId="1aaf5811-4ae0-4b7e-b297-09d40dcf3013" providerId="ADAL" clId="{3B1C926B-7039-4DF1-8A50-00FA74675A89}" dt="2024-02-07T00:07:51.085" v="110"/>
        <pc:sldMkLst>
          <pc:docMk/>
          <pc:sldMk cId="831592723" sldId="808"/>
        </pc:sldMkLst>
      </pc:sldChg>
      <pc:sldChg chg="add">
        <pc:chgData name="Matthew Chang" userId="1aaf5811-4ae0-4b7e-b297-09d40dcf3013" providerId="ADAL" clId="{3B1C926B-7039-4DF1-8A50-00FA74675A89}" dt="2024-02-07T00:43:06.672" v="239"/>
        <pc:sldMkLst>
          <pc:docMk/>
          <pc:sldMk cId="290869266" sldId="8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242" cy="479836"/>
          </a:xfrm>
          <a:prstGeom prst="rect">
            <a:avLst/>
          </a:prstGeom>
        </p:spPr>
        <p:txBody>
          <a:bodyPr vert="horz" lIns="89045" tIns="44523" rIns="89045" bIns="44523" rtlCol="0"/>
          <a:lstStyle>
            <a:lvl1pPr algn="l" eaLnBrk="0" hangingPunct="0">
              <a:defRPr sz="1200">
                <a:latin typeface="Arial" charset="0"/>
                <a:cs typeface="+mn-cs"/>
              </a:defRPr>
            </a:lvl1pPr>
          </a:lstStyle>
          <a:p>
            <a:pPr>
              <a:defRPr/>
            </a:pPr>
            <a:endParaRPr lang="en-GB"/>
          </a:p>
        </p:txBody>
      </p:sp>
      <p:sp>
        <p:nvSpPr>
          <p:cNvPr id="3" name="Date Placeholder 2"/>
          <p:cNvSpPr>
            <a:spLocks noGrp="1"/>
          </p:cNvSpPr>
          <p:nvPr>
            <p:ph type="dt" sz="quarter" idx="1"/>
          </p:nvPr>
        </p:nvSpPr>
        <p:spPr>
          <a:xfrm>
            <a:off x="4143416" y="1"/>
            <a:ext cx="3169242" cy="479836"/>
          </a:xfrm>
          <a:prstGeom prst="rect">
            <a:avLst/>
          </a:prstGeom>
        </p:spPr>
        <p:txBody>
          <a:bodyPr vert="horz" lIns="89045" tIns="44523" rIns="89045" bIns="44523" rtlCol="0"/>
          <a:lstStyle>
            <a:lvl1pPr algn="r" eaLnBrk="0" hangingPunct="0">
              <a:defRPr sz="1200">
                <a:latin typeface="Arial" charset="0"/>
                <a:cs typeface="+mn-cs"/>
              </a:defRPr>
            </a:lvl1pPr>
          </a:lstStyle>
          <a:p>
            <a:pPr>
              <a:defRPr/>
            </a:pPr>
            <a:fld id="{6B03DE3E-60C0-4129-ADF2-616AC4D1B642}" type="datetimeFigureOut">
              <a:rPr lang="en-GB"/>
              <a:pPr>
                <a:defRPr/>
              </a:pPr>
              <a:t>08/02/2024</a:t>
            </a:fld>
            <a:endParaRPr lang="en-GB" dirty="0"/>
          </a:p>
        </p:txBody>
      </p:sp>
      <p:sp>
        <p:nvSpPr>
          <p:cNvPr id="4" name="Footer Placeholder 3"/>
          <p:cNvSpPr>
            <a:spLocks noGrp="1"/>
          </p:cNvSpPr>
          <p:nvPr>
            <p:ph type="ftr" sz="quarter" idx="2"/>
          </p:nvPr>
        </p:nvSpPr>
        <p:spPr>
          <a:xfrm>
            <a:off x="1" y="9119123"/>
            <a:ext cx="3169242" cy="479836"/>
          </a:xfrm>
          <a:prstGeom prst="rect">
            <a:avLst/>
          </a:prstGeom>
        </p:spPr>
        <p:txBody>
          <a:bodyPr vert="horz" lIns="89045" tIns="44523" rIns="89045" bIns="44523" rtlCol="0" anchor="b"/>
          <a:lstStyle>
            <a:lvl1pPr algn="l" eaLnBrk="0" hangingPunct="0">
              <a:defRPr sz="1200">
                <a:latin typeface="Arial" charset="0"/>
                <a:cs typeface="+mn-cs"/>
              </a:defRPr>
            </a:lvl1pPr>
          </a:lstStyle>
          <a:p>
            <a:pPr>
              <a:defRPr/>
            </a:pPr>
            <a:endParaRPr lang="en-GB"/>
          </a:p>
        </p:txBody>
      </p:sp>
      <p:sp>
        <p:nvSpPr>
          <p:cNvPr id="5" name="Slide Number Placeholder 4"/>
          <p:cNvSpPr>
            <a:spLocks noGrp="1"/>
          </p:cNvSpPr>
          <p:nvPr>
            <p:ph type="sldNum" sz="quarter" idx="3"/>
          </p:nvPr>
        </p:nvSpPr>
        <p:spPr>
          <a:xfrm>
            <a:off x="4143416" y="9119123"/>
            <a:ext cx="3169242" cy="479836"/>
          </a:xfrm>
          <a:prstGeom prst="rect">
            <a:avLst/>
          </a:prstGeom>
        </p:spPr>
        <p:txBody>
          <a:bodyPr vert="horz" wrap="square" lIns="89045" tIns="44523" rIns="89045" bIns="44523" numCol="1" anchor="b" anchorCtr="0" compatLnSpc="1">
            <a:prstTxWarp prst="textNoShape">
              <a:avLst/>
            </a:prstTxWarp>
          </a:bodyPr>
          <a:lstStyle>
            <a:lvl1pPr algn="r" eaLnBrk="0" hangingPunct="0">
              <a:defRPr sz="1200"/>
            </a:lvl1pPr>
          </a:lstStyle>
          <a:p>
            <a:pPr>
              <a:defRPr/>
            </a:pPr>
            <a:fld id="{A7F141F7-E68C-423F-96C5-37C45B007236}" type="slidenum">
              <a:rPr lang="en-GB" altLang="en-US"/>
              <a:pPr>
                <a:defRPr/>
              </a:pPr>
              <a:t>‹#›</a:t>
            </a:fld>
            <a:endParaRPr lang="en-GB" altLang="en-US"/>
          </a:p>
        </p:txBody>
      </p:sp>
    </p:spTree>
    <p:extLst>
      <p:ext uri="{BB962C8B-B14F-4D97-AF65-F5344CB8AC3E}">
        <p14:creationId xmlns:p14="http://schemas.microsoft.com/office/powerpoint/2010/main" val="1747046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1"/>
            <a:ext cx="3169242" cy="479836"/>
          </a:xfrm>
          <a:prstGeom prst="rect">
            <a:avLst/>
          </a:prstGeom>
          <a:noFill/>
          <a:ln w="9525">
            <a:noFill/>
            <a:miter lim="800000"/>
            <a:headEnd/>
            <a:tailEnd/>
          </a:ln>
          <a:effectLst/>
        </p:spPr>
        <p:txBody>
          <a:bodyPr vert="horz" wrap="square" lIns="96454" tIns="48228" rIns="96454" bIns="48228" numCol="1" anchor="t" anchorCtr="0" compatLnSpc="1">
            <a:prstTxWarp prst="textNoShape">
              <a:avLst/>
            </a:prstTxWarp>
          </a:bodyPr>
          <a:lstStyle>
            <a:lvl1pPr algn="l" defTabSz="964659" eaLnBrk="1" hangingPunct="1">
              <a:defRPr sz="1300">
                <a:latin typeface="Arial" charset="0"/>
                <a:cs typeface="+mn-cs"/>
              </a:defRPr>
            </a:lvl1pPr>
          </a:lstStyle>
          <a:p>
            <a:pPr>
              <a:defRPr/>
            </a:pPr>
            <a:endParaRPr lang="en-US"/>
          </a:p>
        </p:txBody>
      </p:sp>
      <p:sp>
        <p:nvSpPr>
          <p:cNvPr id="3075" name="Rectangle 3"/>
          <p:cNvSpPr>
            <a:spLocks noGrp="1" noChangeArrowheads="1"/>
          </p:cNvSpPr>
          <p:nvPr>
            <p:ph type="dt" idx="1"/>
          </p:nvPr>
        </p:nvSpPr>
        <p:spPr bwMode="auto">
          <a:xfrm>
            <a:off x="4143416" y="1"/>
            <a:ext cx="3169242" cy="479836"/>
          </a:xfrm>
          <a:prstGeom prst="rect">
            <a:avLst/>
          </a:prstGeom>
          <a:noFill/>
          <a:ln w="9525">
            <a:noFill/>
            <a:miter lim="800000"/>
            <a:headEnd/>
            <a:tailEnd/>
          </a:ln>
          <a:effectLst/>
        </p:spPr>
        <p:txBody>
          <a:bodyPr vert="horz" wrap="square" lIns="96454" tIns="48228" rIns="96454" bIns="48228" numCol="1" anchor="t" anchorCtr="0" compatLnSpc="1">
            <a:prstTxWarp prst="textNoShape">
              <a:avLst/>
            </a:prstTxWarp>
          </a:bodyPr>
          <a:lstStyle>
            <a:lvl1pPr algn="r" defTabSz="964659" eaLnBrk="1" hangingPunct="1">
              <a:defRPr sz="1300">
                <a:latin typeface="Arial" charset="0"/>
                <a:cs typeface="+mn-cs"/>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457200" y="717550"/>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32538" y="4558441"/>
            <a:ext cx="5850125" cy="4323006"/>
          </a:xfrm>
          <a:prstGeom prst="rect">
            <a:avLst/>
          </a:prstGeom>
          <a:noFill/>
          <a:ln w="9525">
            <a:noFill/>
            <a:miter lim="800000"/>
            <a:headEnd/>
            <a:tailEnd/>
          </a:ln>
          <a:effectLst/>
        </p:spPr>
        <p:txBody>
          <a:bodyPr vert="horz" wrap="square" lIns="96454" tIns="48228" rIns="96454" bIns="482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1" y="9119123"/>
            <a:ext cx="3169242" cy="479836"/>
          </a:xfrm>
          <a:prstGeom prst="rect">
            <a:avLst/>
          </a:prstGeom>
          <a:noFill/>
          <a:ln w="9525">
            <a:noFill/>
            <a:miter lim="800000"/>
            <a:headEnd/>
            <a:tailEnd/>
          </a:ln>
          <a:effectLst/>
        </p:spPr>
        <p:txBody>
          <a:bodyPr vert="horz" wrap="square" lIns="96454" tIns="48228" rIns="96454" bIns="48228" numCol="1" anchor="b" anchorCtr="0" compatLnSpc="1">
            <a:prstTxWarp prst="textNoShape">
              <a:avLst/>
            </a:prstTxWarp>
          </a:bodyPr>
          <a:lstStyle>
            <a:lvl1pPr algn="l" defTabSz="964659" eaLnBrk="1" hangingPunct="1">
              <a:defRPr sz="1300">
                <a:latin typeface="Arial" charset="0"/>
                <a:cs typeface="+mn-cs"/>
              </a:defRPr>
            </a:lvl1pPr>
          </a:lstStyle>
          <a:p>
            <a:pPr>
              <a:defRPr/>
            </a:pPr>
            <a:endParaRPr lang="en-US"/>
          </a:p>
        </p:txBody>
      </p:sp>
      <p:sp>
        <p:nvSpPr>
          <p:cNvPr id="3079" name="Rectangle 7"/>
          <p:cNvSpPr>
            <a:spLocks noGrp="1" noChangeArrowheads="1"/>
          </p:cNvSpPr>
          <p:nvPr>
            <p:ph type="sldNum" sz="quarter" idx="5"/>
          </p:nvPr>
        </p:nvSpPr>
        <p:spPr bwMode="auto">
          <a:xfrm>
            <a:off x="4143416" y="9119123"/>
            <a:ext cx="3169242" cy="479836"/>
          </a:xfrm>
          <a:prstGeom prst="rect">
            <a:avLst/>
          </a:prstGeom>
          <a:noFill/>
          <a:ln w="9525">
            <a:noFill/>
            <a:miter lim="800000"/>
            <a:headEnd/>
            <a:tailEnd/>
          </a:ln>
          <a:effectLst/>
        </p:spPr>
        <p:txBody>
          <a:bodyPr vert="horz" wrap="square" lIns="96454" tIns="48228" rIns="96454" bIns="48228" numCol="1" anchor="b" anchorCtr="0" compatLnSpc="1">
            <a:prstTxWarp prst="textNoShape">
              <a:avLst/>
            </a:prstTxWarp>
          </a:bodyPr>
          <a:lstStyle>
            <a:lvl1pPr algn="r" defTabSz="963316" eaLnBrk="1" hangingPunct="1">
              <a:defRPr sz="1300"/>
            </a:lvl1pPr>
          </a:lstStyle>
          <a:p>
            <a:pPr>
              <a:defRPr/>
            </a:pPr>
            <a:fld id="{30B87244-407E-4372-9BD8-42D30ED86975}" type="slidenum">
              <a:rPr lang="en-US" altLang="en-US"/>
              <a:pPr>
                <a:defRPr/>
              </a:pPr>
              <a:t>‹#›</a:t>
            </a:fld>
            <a:endParaRPr lang="en-US" altLang="en-US"/>
          </a:p>
        </p:txBody>
      </p:sp>
    </p:spTree>
    <p:extLst>
      <p:ext uri="{BB962C8B-B14F-4D97-AF65-F5344CB8AC3E}">
        <p14:creationId xmlns:p14="http://schemas.microsoft.com/office/powerpoint/2010/main" val="790698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B87244-407E-4372-9BD8-42D30ED86975}" type="slidenum">
              <a:rPr lang="en-US" altLang="en-US" smtClean="0"/>
              <a:pPr>
                <a:defRPr/>
              </a:pPr>
              <a:t>1</a:t>
            </a:fld>
            <a:endParaRPr lang="en-US" altLang="en-US"/>
          </a:p>
        </p:txBody>
      </p:sp>
    </p:spTree>
    <p:extLst>
      <p:ext uri="{BB962C8B-B14F-4D97-AF65-F5344CB8AC3E}">
        <p14:creationId xmlns:p14="http://schemas.microsoft.com/office/powerpoint/2010/main" val="3388737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the murine samples from the original Seer MS study submitted to SomaLogic</a:t>
            </a:r>
          </a:p>
          <a:p>
            <a:endParaRPr lang="en-US" dirty="0"/>
          </a:p>
          <a:p>
            <a:r>
              <a:rPr lang="en-US" dirty="0"/>
              <a:t>70 samples from various arms of the original Seer study</a:t>
            </a:r>
          </a:p>
          <a:p>
            <a:endParaRPr lang="en-US" dirty="0"/>
          </a:p>
          <a:p>
            <a:r>
              <a:rPr lang="en-US" dirty="0"/>
              <a:t>2 samples with presumed hemolysis contamination based on color</a:t>
            </a:r>
          </a:p>
          <a:p>
            <a:endParaRPr lang="en-US" dirty="0"/>
          </a:p>
          <a:p>
            <a:r>
              <a:rPr lang="en-US" dirty="0"/>
              <a:t>Another ”dilution set” of samples with plasma pooled from 65 of these samples.</a:t>
            </a:r>
          </a:p>
          <a:p>
            <a:endParaRPr lang="en-US" dirty="0"/>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10</a:t>
            </a:fld>
            <a:endParaRPr lang="en-US" altLang="en-US"/>
          </a:p>
        </p:txBody>
      </p:sp>
    </p:spTree>
    <p:extLst>
      <p:ext uri="{BB962C8B-B14F-4D97-AF65-F5344CB8AC3E}">
        <p14:creationId xmlns:p14="http://schemas.microsoft.com/office/powerpoint/2010/main" val="20727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the human samples from the original Seer MS study submitted to SomaLogic</a:t>
            </a:r>
          </a:p>
          <a:p>
            <a:endParaRPr lang="en-US" dirty="0"/>
          </a:p>
          <a:p>
            <a:r>
              <a:rPr lang="en-US" dirty="0"/>
              <a:t>30 patient samples evenly spit between prostate cancer (case) and control</a:t>
            </a:r>
          </a:p>
          <a:p>
            <a:endParaRPr lang="en-US" dirty="0"/>
          </a:p>
          <a:p>
            <a:r>
              <a:rPr lang="en-US" dirty="0"/>
              <a:t>Additionally, plasma pooled from 23 of these samples was used to create a “dilution set”: 3 replicates of 55µL plasma (typical submission volume), 3 replicates of 35µL plasma diluted w/ PBS to 55µL, and 3 replicates of 35µL plasma (low volume).</a:t>
            </a:r>
          </a:p>
          <a:p>
            <a:endParaRPr lang="en-US" dirty="0"/>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11</a:t>
            </a:fld>
            <a:endParaRPr lang="en-US" altLang="en-US"/>
          </a:p>
        </p:txBody>
      </p:sp>
    </p:spTree>
    <p:extLst>
      <p:ext uri="{BB962C8B-B14F-4D97-AF65-F5344CB8AC3E}">
        <p14:creationId xmlns:p14="http://schemas.microsoft.com/office/powerpoint/2010/main" val="178825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provides an overview of the analysis workflow used to process the murine and human data from the SomaLogic assay.</a:t>
            </a:r>
          </a:p>
          <a:p>
            <a:endParaRPr lang="en-US" dirty="0"/>
          </a:p>
          <a:p>
            <a:r>
              <a:rPr lang="en-US" dirty="0"/>
              <a:t>The raw data is first processed using a internally developed eLoD-based noise filter to remove intensity results below background fluorescence threshold.</a:t>
            </a:r>
          </a:p>
          <a:p>
            <a:endParaRPr lang="en-US" dirty="0"/>
          </a:p>
          <a:p>
            <a:r>
              <a:rPr lang="en-US" dirty="0"/>
              <a:t>The filtered data is then analyzed for assay quality, assessing the performance of the assay aptamers across samples.</a:t>
            </a:r>
          </a:p>
          <a:p>
            <a:endParaRPr lang="en-US" dirty="0"/>
          </a:p>
          <a:p>
            <a:r>
              <a:rPr lang="en-US" dirty="0"/>
              <a:t>After this, differential expression (DE) analyses can be performed comparing protein intensities across conditions.</a:t>
            </a:r>
          </a:p>
          <a:p>
            <a:endParaRPr lang="en-US" dirty="0"/>
          </a:p>
          <a:p>
            <a:r>
              <a:rPr lang="en-US" dirty="0"/>
              <a:t>Finally, the results of these SomaLogic analyses can be compared to those from the Seer Proteograph MS analysis.</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12</a:t>
            </a:fld>
            <a:endParaRPr lang="en-US" altLang="en-US"/>
          </a:p>
        </p:txBody>
      </p:sp>
    </p:spTree>
    <p:extLst>
      <p:ext uri="{BB962C8B-B14F-4D97-AF65-F5344CB8AC3E}">
        <p14:creationId xmlns:p14="http://schemas.microsoft.com/office/powerpoint/2010/main" val="190198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One of the first QC analyses we performed was to determine the number of proteins above noise level for each sample in order to assess the aptamer assay performance on sample-by-sample basis.</a:t>
            </a:r>
          </a:p>
          <a:p>
            <a:endParaRPr lang="en-US" dirty="0"/>
          </a:p>
          <a:p>
            <a:r>
              <a:rPr lang="en-US" dirty="0"/>
              <a:t>ANSWER: A) Shows the number of significant aptamers detected in each of 81 murine samples, B) same across 39 human samples. </a:t>
            </a:r>
          </a:p>
          <a:p>
            <a:endParaRPr lang="en-US" dirty="0"/>
          </a:p>
          <a:p>
            <a:r>
              <a:rPr lang="en-US" dirty="0"/>
              <a:t>	Blue line on each plot marks the total number of aptamers in the assay, 7596</a:t>
            </a:r>
          </a:p>
          <a:p>
            <a:r>
              <a:rPr lang="en-US" dirty="0"/>
              <a:t>	Red line on the mouse plot shows the number of aptamers with expected good performance in murine studies according to SomaLogic</a:t>
            </a:r>
          </a:p>
          <a:p>
            <a:r>
              <a:rPr lang="en-US" dirty="0"/>
              <a:t>	In both species datasets, a consistently high number of protein IDs are detected across all samples</a:t>
            </a:r>
          </a:p>
          <a:p>
            <a:endParaRPr lang="en-US" dirty="0"/>
          </a:p>
          <a:p>
            <a:r>
              <a:rPr lang="en-US" dirty="0"/>
              <a:t>A couple key points:</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13</a:t>
            </a:fld>
            <a:endParaRPr lang="en-US" altLang="en-US"/>
          </a:p>
        </p:txBody>
      </p:sp>
    </p:spTree>
    <p:extLst>
      <p:ext uri="{BB962C8B-B14F-4D97-AF65-F5344CB8AC3E}">
        <p14:creationId xmlns:p14="http://schemas.microsoft.com/office/powerpoint/2010/main" val="280190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Regarding the ability of the Somalogic assay to detect samples with suspected hemolysis (pink/red). How do pink/red hemolysis samples compare to other samples in the dataset? </a:t>
            </a:r>
          </a:p>
          <a:p>
            <a:endParaRPr lang="en-US" dirty="0"/>
          </a:p>
          <a:p>
            <a:r>
              <a:rPr lang="en-US" dirty="0"/>
              <a:t>ANSWER: The two pink/red suspected hemolysis samples – marked by the red arrow – have slightly lower aptamer counts, implying fewer aptamers with significant intensity signal in these samples.</a:t>
            </a:r>
          </a:p>
          <a:p>
            <a:endParaRPr lang="en-US" dirty="0"/>
          </a:p>
          <a:p>
            <a:r>
              <a:rPr lang="en-US" dirty="0"/>
              <a:t>Also:</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14</a:t>
            </a:fld>
            <a:endParaRPr lang="en-US" altLang="en-US"/>
          </a:p>
        </p:txBody>
      </p:sp>
    </p:spTree>
    <p:extLst>
      <p:ext uri="{BB962C8B-B14F-4D97-AF65-F5344CB8AC3E}">
        <p14:creationId xmlns:p14="http://schemas.microsoft.com/office/powerpoint/2010/main" val="190995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QUESTION: Another facet of this study focuses on evaluating feasibility of a smaller sample volume, in order to minimize the amount of plasma needed from murine sample collection.</a:t>
            </a:r>
          </a:p>
          <a:p>
            <a:endParaRPr lang="en-US" dirty="0"/>
          </a:p>
          <a:p>
            <a:r>
              <a:rPr lang="en-US" dirty="0"/>
              <a:t>ANSWER: The dilution series pooled samples – low volume 35uL, typical 55uL, and low volume diluted to 55uL – are marked by the red brackets on both plots. No differences in aptamer count are apparent across either dilution series, potentially supporting the validity of these low volume samples.</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15</a:t>
            </a:fld>
            <a:endParaRPr lang="en-US" altLang="en-US"/>
          </a:p>
        </p:txBody>
      </p:sp>
    </p:spTree>
    <p:extLst>
      <p:ext uri="{BB962C8B-B14F-4D97-AF65-F5344CB8AC3E}">
        <p14:creationId xmlns:p14="http://schemas.microsoft.com/office/powerpoint/2010/main" val="1046126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showing protein ID counts for each platform and various stages in the analysis.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the murine 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Seer initial count of valid IDs was 7526.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After the 50% sparsity filter by condition (KMC-PDAC/KMC Control) this is reduced to 4085.</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Because Seer can identify protein group IDs (IDs with &gt;1 UniProt ID) and SomaLogic does not, any protein group IDs were altered to only use the first UniProt ID in the group – this reduced the murine protein ID count to 3103 unique IDs.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Somalogic initial count was 6432 protein IDs, reduced to 6412 IDs after the eLoD filter.</a:t>
            </a:r>
          </a:p>
          <a:p>
            <a:pPr marL="0" marR="0" lvl="0" indent="0" algn="l" defTabSz="914400" rtl="0" eaLnBrk="0" fontAlgn="base" latinLnBrk="0" hangingPunct="0">
              <a:lnSpc>
                <a:spcPct val="100000"/>
              </a:lnSpc>
              <a:spcBef>
                <a:spcPts val="0"/>
              </a:spcBef>
              <a:spcAft>
                <a:spcPts val="0"/>
              </a:spcAft>
              <a:buClrTx/>
              <a:buSzTx/>
              <a:buFont typeface="Symbol" pitchFamily="2" charset="2"/>
              <a:buNone/>
              <a:tabLst/>
              <a:defRPr/>
            </a:pPr>
            <a:r>
              <a:rPr lang="en-US" dirty="0"/>
              <a:t>	</a:t>
            </a:r>
            <a:r>
              <a:rPr lang="en-US" sz="1200" dirty="0"/>
              <a:t>Murine: 875 IDs overlap </a:t>
            </a:r>
            <a:r>
              <a:rPr lang="en-US" sz="1200" dirty="0" err="1"/>
              <a:t>btwn</a:t>
            </a:r>
            <a:r>
              <a:rPr lang="en-US" sz="1200" dirty="0"/>
              <a:t> platforms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For the human data:</a:t>
            </a:r>
          </a:p>
          <a:p>
            <a:r>
              <a:rPr lang="en-US" dirty="0"/>
              <a:t>	Seer initial count of valid IDs was 1443.</a:t>
            </a:r>
          </a:p>
          <a:p>
            <a:r>
              <a:rPr lang="en-US" dirty="0"/>
              <a:t>	After the 50% sparsity filter by condition (Case/Control) this is reduced to 422. This count did not change after the protein group alteration was applied.</a:t>
            </a:r>
          </a:p>
          <a:p>
            <a:r>
              <a:rPr lang="en-US" dirty="0"/>
              <a:t>	Somalogic initial count 6432 protein IDs, reduced to 6422 after the eLoD filter.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r>
              <a:rPr lang="en-US" sz="1200" dirty="0"/>
              <a:t>Human: 289 IDs overlap </a:t>
            </a:r>
            <a:r>
              <a:rPr lang="en-US" sz="1200" dirty="0" err="1"/>
              <a:t>btwn</a:t>
            </a:r>
            <a:r>
              <a:rPr lang="en-US" sz="1200" dirty="0"/>
              <a:t> platforms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Times New Roman" panose="02020603050405020304" pitchFamily="18" charset="0"/>
              </a:rPr>
              <a:t>[Only briefly mention overlap method if necessary]</a:t>
            </a:r>
            <a:endParaRPr lang="en-US" dirty="0"/>
          </a:p>
          <a:p>
            <a:r>
              <a:rPr lang="en-US" dirty="0"/>
              <a:t>	</a:t>
            </a:r>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16</a:t>
            </a:fld>
            <a:endParaRPr lang="en-US" altLang="en-US"/>
          </a:p>
        </p:txBody>
      </p:sp>
    </p:spTree>
    <p:extLst>
      <p:ext uri="{BB962C8B-B14F-4D97-AF65-F5344CB8AC3E}">
        <p14:creationId xmlns:p14="http://schemas.microsoft.com/office/powerpoint/2010/main" val="311006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The next QC analysis conducted aimed to assess the amount of variation in aptamer intensities, to get an idea of the technical variability of the assay and biological variability of our samples.</a:t>
            </a:r>
          </a:p>
          <a:p>
            <a:endParaRPr lang="en-US" dirty="0"/>
          </a:p>
          <a:p>
            <a:r>
              <a:rPr lang="en-US" dirty="0"/>
              <a:t>ANSWER: In this plot for the mouse data, we calculated the aptamer intensity CVs, grouped by mouse condition…</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17</a:t>
            </a:fld>
            <a:endParaRPr lang="en-US" altLang="en-US"/>
          </a:p>
        </p:txBody>
      </p:sp>
    </p:spTree>
    <p:extLst>
      <p:ext uri="{BB962C8B-B14F-4D97-AF65-F5344CB8AC3E}">
        <p14:creationId xmlns:p14="http://schemas.microsoft.com/office/powerpoint/2010/main" val="2641123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takeaways here:</a:t>
            </a:r>
          </a:p>
          <a:p>
            <a:endParaRPr lang="en-US" dirty="0"/>
          </a:p>
          <a:p>
            <a:r>
              <a:rPr lang="en-US" dirty="0"/>
              <a:t>First, the technical assay variability observed in the pooled 55uL result – marked by the red arrow – is very low. This implies promising technical reproducibility of the assay.</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18</a:t>
            </a:fld>
            <a:endParaRPr lang="en-US" altLang="en-US"/>
          </a:p>
        </p:txBody>
      </p:sp>
    </p:spTree>
    <p:extLst>
      <p:ext uri="{BB962C8B-B14F-4D97-AF65-F5344CB8AC3E}">
        <p14:creationId xmlns:p14="http://schemas.microsoft.com/office/powerpoint/2010/main" val="2102843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although the aptamer counts and intensity distributions were similar between the 35uL and 55uL samples, there does appear to be more data variation in the low volume samples</a:t>
            </a:r>
          </a:p>
          <a:p>
            <a:r>
              <a:rPr lang="en-US" dirty="0"/>
              <a:t> Also of note is that the diluted samples have minimal variability, which will require further work to explain.</a:t>
            </a:r>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19</a:t>
            </a:fld>
            <a:endParaRPr lang="en-US" altLang="en-US"/>
          </a:p>
        </p:txBody>
      </p:sp>
    </p:spTree>
    <p:extLst>
      <p:ext uri="{BB962C8B-B14F-4D97-AF65-F5344CB8AC3E}">
        <p14:creationId xmlns:p14="http://schemas.microsoft.com/office/powerpoint/2010/main" val="139235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a:t>
            </a:fld>
            <a:endParaRPr lang="en-US" altLang="en-US"/>
          </a:p>
        </p:txBody>
      </p:sp>
    </p:spTree>
    <p:extLst>
      <p:ext uri="{BB962C8B-B14F-4D97-AF65-F5344CB8AC3E}">
        <p14:creationId xmlns:p14="http://schemas.microsoft.com/office/powerpoint/2010/main" val="148786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there is a decent amount of biological variability in our main set of mouse samples – denoted in the red box</a:t>
            </a:r>
          </a:p>
          <a:p>
            <a:r>
              <a:rPr lang="en-US" dirty="0"/>
              <a:t>Although these samples were taken from genetically identical mice, this variability could be stemming from the murine sample collection process.</a:t>
            </a:r>
          </a:p>
          <a:p>
            <a:r>
              <a:rPr lang="en-US" dirty="0"/>
              <a:t>Comparatively, the amount of biological variability observed here is relatively similar to that observed in the Seer Proteograph MS analysis of these samples.</a:t>
            </a:r>
          </a:p>
          <a:p>
            <a:pPr marL="0" indent="0">
              <a:buNone/>
            </a:pPr>
            <a:endParaRPr lang="en-US" dirty="0"/>
          </a:p>
          <a:p>
            <a:pPr marL="0" indent="0">
              <a:buNone/>
            </a:pPr>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20</a:t>
            </a:fld>
            <a:endParaRPr lang="en-US" altLang="en-US"/>
          </a:p>
        </p:txBody>
      </p:sp>
    </p:spTree>
    <p:extLst>
      <p:ext uri="{BB962C8B-B14F-4D97-AF65-F5344CB8AC3E}">
        <p14:creationId xmlns:p14="http://schemas.microsoft.com/office/powerpoint/2010/main" val="1991235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QUESTION: We created the same aptamer CV by condition plot to assess the variability of our human samples.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ANSWER: Even less aptamer variability is seen in the human sample groups – both in terms of technical and biological variability.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NEXT</a:t>
            </a:r>
          </a:p>
          <a:p>
            <a:endParaRPr lang="en-US" dirty="0"/>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21</a:t>
            </a:fld>
            <a:endParaRPr lang="en-US" altLang="en-US"/>
          </a:p>
        </p:txBody>
      </p:sp>
    </p:spTree>
    <p:extLst>
      <p:ext uri="{BB962C8B-B14F-4D97-AF65-F5344CB8AC3E}">
        <p14:creationId xmlns:p14="http://schemas.microsoft.com/office/powerpoint/2010/main" val="876955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results of the murine  “dilution set” analyses are shown here, demonstrating the high quantitative accuracy and precision of the SomaLogic method.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Table on the left shows the number of aptamers above noise for each sample – all counts are very high and close to the maximum 7596 aptamers, although slightly more aptamers are filtered out in the three diluted samples.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Boxplot on the right shows the distribution of FCs for aptamers across the three dilution comparisons, confirming that the median FC in each comparison was approximately on target for the expected fold change (0.6X). For </a:t>
            </a:r>
            <a:r>
              <a:rPr lang="en-US" dirty="0" err="1"/>
              <a:t>comparsions</a:t>
            </a:r>
            <a:r>
              <a:rPr lang="en-US" dirty="0"/>
              <a:t> involving the diluted samples, the purple dashed line shows the log2 value of the expected 0.6 target FC from 35µL to 55µL.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NEXT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[Red: Compares low volume to typical volume protein FCs. The median FC being close to 0 on the y-axis means that the expected 1:1 relationship in FC with no dilution is in fact true here.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Blue: Compares typical volume to the diluted sample protein FCs. The median FC close to the expected dilution FC marked by the purple line here indicates that the FC of most proteins do adjust as expected with the dilution from 35 to 55uL.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Green: Further reinforces the takeaways from the other two comparisons, showing that low volume to diluted sample protein FCs follow the same pattern as the typical volume to diluted sample comparison, with the median FC close to the expected dilution target.]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22</a:t>
            </a:fld>
            <a:endParaRPr lang="en-US" altLang="en-US"/>
          </a:p>
        </p:txBody>
      </p:sp>
    </p:spTree>
    <p:extLst>
      <p:ext uri="{BB962C8B-B14F-4D97-AF65-F5344CB8AC3E}">
        <p14:creationId xmlns:p14="http://schemas.microsoft.com/office/powerpoint/2010/main" val="1462536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the same table and FC boxplot results for the human “dilution 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From brief observation, I would say that the human dilution appears to be even more on target for the expected FC, with slightly less variation.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23</a:t>
            </a:fld>
            <a:endParaRPr lang="en-US" altLang="en-US"/>
          </a:p>
        </p:txBody>
      </p:sp>
    </p:spTree>
    <p:extLst>
      <p:ext uri="{BB962C8B-B14F-4D97-AF65-F5344CB8AC3E}">
        <p14:creationId xmlns:p14="http://schemas.microsoft.com/office/powerpoint/2010/main" val="1067398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earlier analysis presented at the previous milestone.</a:t>
            </a:r>
          </a:p>
          <a:p>
            <a:endParaRPr lang="en-US" dirty="0"/>
          </a:p>
          <a:p>
            <a:r>
              <a:rPr lang="en-US" dirty="0"/>
              <a:t>&gt;7000 proteins consistently measured across samples in both the murine and human studies</a:t>
            </a:r>
          </a:p>
          <a:p>
            <a:endParaRPr lang="en-US" dirty="0"/>
          </a:p>
          <a:p>
            <a:r>
              <a:rPr lang="en-US" dirty="0"/>
              <a:t>Suspected hemolysis samples did results in abnormal intensity distributions and elevated hemoglobin aptamer intensities, but had similar protein ID counts to all other samples</a:t>
            </a:r>
          </a:p>
          <a:p>
            <a:endParaRPr lang="en-US" dirty="0"/>
          </a:p>
          <a:p>
            <a:r>
              <a:rPr lang="en-US" dirty="0"/>
              <a:t>Low volume samples had slightly increased variability, but otherwise results were not remarkably different from typical volume samples</a:t>
            </a:r>
          </a:p>
          <a:p>
            <a:endParaRPr lang="en-US" dirty="0"/>
          </a:p>
          <a:p>
            <a:r>
              <a:rPr lang="en-US" dirty="0"/>
              <a:t>Diluted samples, while having similar protein ID counts to other samples, demonstrated decreased pre-normalized intensities suggesting dilution less viable compared to low volume</a:t>
            </a:r>
          </a:p>
          <a:p>
            <a:endParaRPr lang="en-US" dirty="0"/>
          </a:p>
          <a:p>
            <a:r>
              <a:rPr lang="en-US" dirty="0"/>
              <a:t>Agreement </a:t>
            </a:r>
            <a:r>
              <a:rPr lang="en-US" dirty="0" err="1"/>
              <a:t>btwn</a:t>
            </a:r>
            <a:r>
              <a:rPr lang="en-US" dirty="0"/>
              <a:t> SomaLogic’s online data analysis portal DataDelve and our internal analytic pipeline.</a:t>
            </a:r>
          </a:p>
          <a:p>
            <a:endParaRPr lang="en-US" dirty="0"/>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24</a:t>
            </a:fld>
            <a:endParaRPr lang="en-US" altLang="en-US"/>
          </a:p>
        </p:txBody>
      </p:sp>
    </p:spTree>
    <p:extLst>
      <p:ext uri="{BB962C8B-B14F-4D97-AF65-F5344CB8AC3E}">
        <p14:creationId xmlns:p14="http://schemas.microsoft.com/office/powerpoint/2010/main" val="560040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these initial results, we then started looking at the mouse differentials first.</a:t>
            </a:r>
          </a:p>
          <a:p>
            <a:endParaRPr lang="en-US" dirty="0"/>
          </a:p>
          <a:p>
            <a:r>
              <a:rPr lang="en-US" dirty="0"/>
              <a:t>We knew from previous analysis of the Seer data for the murine study that at least one of the murine DE comparisons resulted in many significant protein results using the Seer Proteograph MS method.</a:t>
            </a:r>
          </a:p>
          <a:p>
            <a:endParaRPr lang="en-US" dirty="0"/>
          </a:p>
          <a:p>
            <a:r>
              <a:rPr lang="en-US" dirty="0"/>
              <a:t>Human differentials using initial Seer MS data did not ID any significant proteins, difficult to compare platform performance</a:t>
            </a:r>
          </a:p>
          <a:p>
            <a:endParaRPr lang="en-US" dirty="0"/>
          </a:p>
          <a:p>
            <a:r>
              <a:rPr lang="en-US" dirty="0"/>
              <a:t>The Seer DE results from that known condition comparison – KMC-PDAC vs. KMC control – generated from Welch’s t-tests, are shown on the left volcano plot with a 50% sparsity (sample coverage) filter applied [meaning the protein ID had to appear in at least 50% of samples for a condition to be included]. ~322 sig proteins identified, some of which Dr. Aaron Grossberg identified as potentially of clinical significance.</a:t>
            </a:r>
          </a:p>
          <a:p>
            <a:endParaRPr lang="en-US" dirty="0"/>
          </a:p>
          <a:p>
            <a:r>
              <a:rPr lang="en-US" dirty="0"/>
              <a:t>The right volcano plots show the pre-normalization and normalized SomaLogic results for this same comparison of KMC samples. No significant differentially expressed proteins are found with SomaScan using either Wilcox tests shown here or Welch’s tests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Given these results </a:t>
            </a:r>
            <a:r>
              <a:rPr lang="en-US" sz="1200" dirty="0"/>
              <a:t>we wanted to directly compare FCs between platforms to see if any platform correlation can be observed.</a:t>
            </a:r>
            <a:endParaRPr lang="en-US" dirty="0"/>
          </a:p>
          <a:p>
            <a:endParaRPr lang="en-US" dirty="0"/>
          </a:p>
          <a:p>
            <a:r>
              <a:rPr lang="en-US" dirty="0"/>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25</a:t>
            </a:fld>
            <a:endParaRPr lang="en-US" altLang="en-US"/>
          </a:p>
        </p:txBody>
      </p:sp>
    </p:spTree>
    <p:extLst>
      <p:ext uri="{BB962C8B-B14F-4D97-AF65-F5344CB8AC3E}">
        <p14:creationId xmlns:p14="http://schemas.microsoft.com/office/powerpoint/2010/main" val="2386847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Here, SomaLogic FC on the x-axis is plotted against Seer FC on the y-axis for each SomaLogic aptamer &amp; Seer feature that are matched based on UniProt IDs.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This plot is for the murine KMC study.</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As noted by the teal data points, several protein IDs only have a notable FC in the Seer data, with almost no FC detected in the SomaLogic data. One protein (METK1) marked by purple data points had notable FC in the SomaLogic data, while not in the Seer MS data.</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Ideally, we were hoping for some manner of diagonal agreement here.</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While maybe hinted at for a few IDs, cross-platform correlation is not very apparent overall with a correlation coefficient of 0.216.</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26</a:t>
            </a:fld>
            <a:endParaRPr lang="en-US" altLang="en-US"/>
          </a:p>
        </p:txBody>
      </p:sp>
    </p:spTree>
    <p:extLst>
      <p:ext uri="{BB962C8B-B14F-4D97-AF65-F5344CB8AC3E}">
        <p14:creationId xmlns:p14="http://schemas.microsoft.com/office/powerpoint/2010/main" val="30147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This is the same FC platform correlation plot for the human study.</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There are also teal data points here, indicating several protein IDs with notable FCs only detected in the Seer data, and one protein (SAA) with notable FC only detected in the SomaLogic data.</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Method agreement still very low, but slightly better than the murine with correlation coefficient at 0.226.</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27</a:t>
            </a:fld>
            <a:endParaRPr lang="en-US" altLang="en-US"/>
          </a:p>
        </p:txBody>
      </p:sp>
    </p:spTree>
    <p:extLst>
      <p:ext uri="{BB962C8B-B14F-4D97-AF65-F5344CB8AC3E}">
        <p14:creationId xmlns:p14="http://schemas.microsoft.com/office/powerpoint/2010/main" val="3512136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On peer recommendation, we took a step back before FC calculation and statistical tests and graphically compared intensity measurements per protein ID across the two platforms, again searching for some correlation pattern.</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Here, those results are shown comparing Log2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ZScore</a:t>
            </a:r>
            <a:r>
              <a:rPr lang="en-US" sz="1000" dirty="0">
                <a:effectLst/>
                <a:latin typeface="Calibri" panose="020F0502020204030204" pitchFamily="34" charset="0"/>
                <a:ea typeface="Calibri" panose="020F0502020204030204" pitchFamily="34" charset="0"/>
                <a:cs typeface="Times New Roman" panose="02020603050405020304" pitchFamily="18" charset="0"/>
              </a:rPr>
              <a:t> intensities between SomaLogic on the x-axis and Seer on the y-axis.</a:t>
            </a: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This plot shows all protein IDs in common for a single sample and single NP between both platforms, after the 50% SF for Seer and eLoD + murine aptamer quality filter for SomaLogic. The colors are irrelevant here.</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Since SomaLogic only uses human UniProt IDs to label aptamer target, the “overlapping” IDs are paired, with a murine UniProt ID and corresponding human UniProt ID matched using a nomenclature pivot function. [that relies on NCBI Entrez and KEGG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Orthology</a:t>
            </a:r>
            <a:r>
              <a:rPr lang="en-US" sz="1000" dirty="0">
                <a:effectLst/>
                <a:latin typeface="Calibri" panose="020F0502020204030204" pitchFamily="34" charset="0"/>
                <a:ea typeface="Calibri" panose="020F0502020204030204" pitchFamily="34" charset="0"/>
                <a:cs typeface="Times New Roman" panose="02020603050405020304" pitchFamily="18" charset="0"/>
              </a:rPr>
              <a:t> databases].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results further support that SomaLogic intensity measurements do not correlate to Seer intensity measurements for most overlapping protein IDs, with a correlation coefficient of -0.074.</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28</a:t>
            </a:fld>
            <a:endParaRPr lang="en-US" altLang="en-US"/>
          </a:p>
        </p:txBody>
      </p:sp>
    </p:spTree>
    <p:extLst>
      <p:ext uri="{BB962C8B-B14F-4D97-AF65-F5344CB8AC3E}">
        <p14:creationId xmlns:p14="http://schemas.microsoft.com/office/powerpoint/2010/main" val="1380473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violin boxplots show the same results from the last side, but across the entire murine KMC study arm. </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distributions reflect the correlation coefficients from multiple proteins across all samples.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 typeface="Symbol" pitchFamily="2" charset="2"/>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Overall, we observe low correlation between the SomaLogic and Seer platforms, with most median correlation coefficients close to 0, although there is a relatively large spread.</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29</a:t>
            </a:fld>
            <a:endParaRPr lang="en-US" altLang="en-US"/>
          </a:p>
        </p:txBody>
      </p:sp>
    </p:spTree>
    <p:extLst>
      <p:ext uri="{BB962C8B-B14F-4D97-AF65-F5344CB8AC3E}">
        <p14:creationId xmlns:p14="http://schemas.microsoft.com/office/powerpoint/2010/main" val="246949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a:t>
            </a:fld>
            <a:endParaRPr lang="en-US" altLang="en-US"/>
          </a:p>
        </p:txBody>
      </p:sp>
    </p:spTree>
    <p:extLst>
      <p:ext uri="{BB962C8B-B14F-4D97-AF65-F5344CB8AC3E}">
        <p14:creationId xmlns:p14="http://schemas.microsoft.com/office/powerpoint/2010/main" val="3466215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This is the same type of platform-comparison Log2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ZScore</a:t>
            </a:r>
            <a:r>
              <a:rPr lang="en-US" sz="1000" dirty="0">
                <a:effectLst/>
                <a:latin typeface="Calibri" panose="020F0502020204030204" pitchFamily="34" charset="0"/>
                <a:ea typeface="Calibri" panose="020F0502020204030204" pitchFamily="34" charset="0"/>
                <a:cs typeface="Times New Roman" panose="02020603050405020304" pitchFamily="18" charset="0"/>
              </a:rPr>
              <a:t> intensity correlation plot for an example human sample and a single NP.</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Because both SomaLogic and Seer data is labeled with human UniProt IDs, a nomenclature pivot was not necessary to determine overlapping IDs.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While there is slightly more correlation between platforms for this human data, the correlation coefficient is still very low at 0.166.</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30</a:t>
            </a:fld>
            <a:endParaRPr lang="en-US" altLang="en-US"/>
          </a:p>
        </p:txBody>
      </p:sp>
    </p:spTree>
    <p:extLst>
      <p:ext uri="{BB962C8B-B14F-4D97-AF65-F5344CB8AC3E}">
        <p14:creationId xmlns:p14="http://schemas.microsoft.com/office/powerpoint/2010/main" val="3237302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Again, these violin boxplots show the same results from the last side, but across the entire study of human samples. </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distributions reflect the correlation coefficients from multiple proteins across all samples.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 typeface="Symbol" pitchFamily="2" charset="2"/>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Overall, we observe low, but slightly better correlation between the SomaLogic and Seer platforms with this human dataset, with most median correlation coefficients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btwn</a:t>
            </a:r>
            <a:r>
              <a:rPr lang="en-US" sz="1000" dirty="0">
                <a:effectLst/>
                <a:latin typeface="Calibri" panose="020F0502020204030204" pitchFamily="34" charset="0"/>
                <a:ea typeface="Calibri" panose="020F0502020204030204" pitchFamily="34" charset="0"/>
                <a:cs typeface="Times New Roman" panose="02020603050405020304" pitchFamily="18" charset="0"/>
              </a:rPr>
              <a:t> 0.2-0.3.</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31</a:t>
            </a:fld>
            <a:endParaRPr lang="en-US" altLang="en-US"/>
          </a:p>
        </p:txBody>
      </p:sp>
    </p:spTree>
    <p:extLst>
      <p:ext uri="{BB962C8B-B14F-4D97-AF65-F5344CB8AC3E}">
        <p14:creationId xmlns:p14="http://schemas.microsoft.com/office/powerpoint/2010/main" val="3110398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In conclusion:</a:t>
            </a:r>
          </a:p>
          <a:p>
            <a:pPr marL="0" marR="0" lvl="0" indent="0">
              <a:spcBef>
                <a:spcPts val="0"/>
              </a:spcBef>
              <a:spcAft>
                <a:spcPts val="0"/>
              </a:spcAft>
              <a:buFont typeface="Symbol" pitchFamily="2" charset="2"/>
              <a:buNone/>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Irrespective of reagent specificity which remains questionable, SomaScan has demonstrated desirable technical assay performance in terms of proteomic coverage, assay variability, and quantitation.</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However, protein ID overlap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btwn</a:t>
            </a:r>
            <a:r>
              <a:rPr lang="en-US" sz="1000" dirty="0">
                <a:effectLst/>
                <a:latin typeface="Calibri" panose="020F0502020204030204" pitchFamily="34" charset="0"/>
                <a:ea typeface="Calibri" panose="020F0502020204030204" pitchFamily="34" charset="0"/>
                <a:cs typeface="Times New Roman" panose="02020603050405020304" pitchFamily="18" charset="0"/>
              </a:rPr>
              <a:t> the SomaLogic and Seer platforms is very low for these two studies, and poor correlation is observed in FC and Z-Scored intensities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Furthermore, the absence of statistically significant differential protein expression in the case of the murine KMC study arm is alarming due to the biological study design of this comparison, and calls into question the feasibility of the SomaScan platform for non-human applications.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Other recent work in this area of proteomic method comparison further reinforce our results presented here for human samples.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At this time, we do not feel the platform is an acceptable alternative as a validation approach for discovery-based MS findings, or as a discovery tool for non-human sample types.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SomaLogic may be considered again for limited use in specific cases where MS methods are unsuitable.</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32</a:t>
            </a:fld>
            <a:endParaRPr lang="en-US" altLang="en-US"/>
          </a:p>
        </p:txBody>
      </p:sp>
    </p:spTree>
    <p:extLst>
      <p:ext uri="{BB962C8B-B14F-4D97-AF65-F5344CB8AC3E}">
        <p14:creationId xmlns:p14="http://schemas.microsoft.com/office/powerpoint/2010/main" val="423633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36</a:t>
            </a:fld>
            <a:endParaRPr lang="en-US" altLang="en-US"/>
          </a:p>
        </p:txBody>
      </p:sp>
    </p:spTree>
    <p:extLst>
      <p:ext uri="{BB962C8B-B14F-4D97-AF65-F5344CB8AC3E}">
        <p14:creationId xmlns:p14="http://schemas.microsoft.com/office/powerpoint/2010/main" val="248183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37</a:t>
            </a:fld>
            <a:endParaRPr lang="en-US" altLang="en-US"/>
          </a:p>
        </p:txBody>
      </p:sp>
    </p:spTree>
    <p:extLst>
      <p:ext uri="{BB962C8B-B14F-4D97-AF65-F5344CB8AC3E}">
        <p14:creationId xmlns:p14="http://schemas.microsoft.com/office/powerpoint/2010/main" val="337924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takeaways from this data:</a:t>
            </a:r>
          </a:p>
          <a:p>
            <a:r>
              <a:rPr lang="en-US" dirty="0"/>
              <a:t>1. The assay variability as seen from the CV distribution for the pooled 55 </a:t>
            </a:r>
            <a:r>
              <a:rPr lang="en-US" dirty="0" err="1"/>
              <a:t>uL</a:t>
            </a:r>
            <a:r>
              <a:rPr lang="en-US" dirty="0"/>
              <a:t> sample is quite low (~3.6% mean). Very similar to what is observed in the buffer and calibrator.</a:t>
            </a:r>
          </a:p>
          <a:p>
            <a:r>
              <a:rPr lang="en-US" dirty="0"/>
              <a:t>2. Interestingly, the lower sample input, 35 </a:t>
            </a:r>
            <a:r>
              <a:rPr lang="en-US" dirty="0" err="1"/>
              <a:t>uL</a:t>
            </a:r>
            <a:r>
              <a:rPr lang="en-US" dirty="0"/>
              <a:t>, results in elevated CVs, which implies that while you retain similar levels of sampling depth and intensities, you do seem to incur a hit in measurement variability.</a:t>
            </a:r>
          </a:p>
          <a:p>
            <a:pPr marL="228600" indent="-228600">
              <a:buAutoNum type="arabicPeriod" startAt="3"/>
            </a:pPr>
            <a:r>
              <a:rPr lang="en-US" dirty="0"/>
              <a:t>Conversely, the diluted sample actually shows an even lower and tighter measurement variability. Not what I would have expected.</a:t>
            </a:r>
          </a:p>
          <a:p>
            <a:pPr marL="228600" indent="-228600">
              <a:buAutoNum type="arabicPeriod" startAt="3"/>
            </a:pPr>
            <a:r>
              <a:rPr lang="en-US" dirty="0"/>
              <a:t>Even within mouse groups, we observe a reasonable (and perhaps unsurprising) amount of variability between what are genetically identical mice.</a:t>
            </a:r>
          </a:p>
          <a:p>
            <a:pPr marL="228600" indent="-228600">
              <a:buAutoNum type="arabicPeriod" startAt="3"/>
            </a:pPr>
            <a:r>
              <a:rPr lang="en-US" dirty="0"/>
              <a:t>Our levels of biological and mouse-preparative variability seem to be more or less in line with what we observe from Proteograph MS.</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38</a:t>
            </a:fld>
            <a:endParaRPr lang="en-US" altLang="en-US"/>
          </a:p>
        </p:txBody>
      </p:sp>
    </p:spTree>
    <p:extLst>
      <p:ext uri="{BB962C8B-B14F-4D97-AF65-F5344CB8AC3E}">
        <p14:creationId xmlns:p14="http://schemas.microsoft.com/office/powerpoint/2010/main" val="36856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takeaways from this data:</a:t>
            </a:r>
          </a:p>
          <a:p>
            <a:r>
              <a:rPr lang="en-US" dirty="0"/>
              <a:t>1. The assay variability as seen from the CV distribution for the pooled 55 </a:t>
            </a:r>
            <a:r>
              <a:rPr lang="en-US" dirty="0" err="1"/>
              <a:t>uL</a:t>
            </a:r>
            <a:r>
              <a:rPr lang="en-US" dirty="0"/>
              <a:t> sample is quite low (~3.6% mean). Very similar to what is observed in the buffer and calibrator.</a:t>
            </a:r>
          </a:p>
          <a:p>
            <a:r>
              <a:rPr lang="en-US" dirty="0"/>
              <a:t>2. Interestingly, the lower sample input, 35 </a:t>
            </a:r>
            <a:r>
              <a:rPr lang="en-US" dirty="0" err="1"/>
              <a:t>uL</a:t>
            </a:r>
            <a:r>
              <a:rPr lang="en-US" dirty="0"/>
              <a:t>, results in elevated CVs, which implies that while you retain similar levels of sampling depth and intensities, you do seem to incur a hit in measurement variability.</a:t>
            </a:r>
          </a:p>
          <a:p>
            <a:pPr marL="228600" indent="-228600">
              <a:buAutoNum type="arabicPeriod" startAt="3"/>
            </a:pPr>
            <a:r>
              <a:rPr lang="en-US" dirty="0"/>
              <a:t>Conversely, the diluted sample actually shows an even lower and tighter measurement variability. Not what I would have expected.</a:t>
            </a:r>
          </a:p>
          <a:p>
            <a:pPr marL="228600" indent="-228600">
              <a:buAutoNum type="arabicPeriod" startAt="3"/>
            </a:pPr>
            <a:r>
              <a:rPr lang="en-US" dirty="0"/>
              <a:t>Even within mouse groups, we observe a reasonable (and perhaps unsurprising) amount of variability between what are genetically identical mice.</a:t>
            </a:r>
          </a:p>
          <a:p>
            <a:pPr marL="228600" indent="-228600">
              <a:buAutoNum type="arabicPeriod" startAt="3"/>
            </a:pPr>
            <a:r>
              <a:rPr lang="en-US" dirty="0"/>
              <a:t>Our levels of biological and mouse-preparative variability seem to be more or less in line with what we observe from Proteograph MS.</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39</a:t>
            </a:fld>
            <a:endParaRPr lang="en-US" altLang="en-US"/>
          </a:p>
        </p:txBody>
      </p:sp>
    </p:spTree>
    <p:extLst>
      <p:ext uri="{BB962C8B-B14F-4D97-AF65-F5344CB8AC3E}">
        <p14:creationId xmlns:p14="http://schemas.microsoft.com/office/powerpoint/2010/main" val="2268561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 normalized data reference - just include pre-norm </a:t>
            </a:r>
            <a:r>
              <a:rPr lang="en-US" dirty="0" err="1"/>
              <a:t>ver</a:t>
            </a:r>
            <a:endParaRPr lang="en-US" dirty="0"/>
          </a:p>
          <a:p>
            <a:r>
              <a:rPr lang="en-US" dirty="0"/>
              <a:t>SomaLogic Hemolysis Marker Proteins Label instead of table</a:t>
            </a:r>
          </a:p>
          <a:p>
            <a:r>
              <a:rPr lang="en-US" dirty="0"/>
              <a:t>Pink/red instead of hemolysis</a:t>
            </a:r>
          </a:p>
          <a:p>
            <a:endParaRPr lang="en-US" dirty="0"/>
          </a:p>
          <a:p>
            <a:r>
              <a:rPr lang="en-US" dirty="0"/>
              <a:t>Add to supplemental</a:t>
            </a:r>
          </a:p>
          <a:p>
            <a:endParaRPr lang="en-US" dirty="0"/>
          </a:p>
          <a:p>
            <a:r>
              <a:rPr lang="en-US" dirty="0"/>
              <a:t>Haptoglobin - no diff</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40</a:t>
            </a:fld>
            <a:endParaRPr lang="en-US" altLang="en-US"/>
          </a:p>
        </p:txBody>
      </p:sp>
    </p:spTree>
    <p:extLst>
      <p:ext uri="{BB962C8B-B14F-4D97-AF65-F5344CB8AC3E}">
        <p14:creationId xmlns:p14="http://schemas.microsoft.com/office/powerpoint/2010/main" val="1720963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41</a:t>
            </a:fld>
            <a:endParaRPr lang="en-US" altLang="en-US"/>
          </a:p>
        </p:txBody>
      </p:sp>
    </p:spTree>
    <p:extLst>
      <p:ext uri="{BB962C8B-B14F-4D97-AF65-F5344CB8AC3E}">
        <p14:creationId xmlns:p14="http://schemas.microsoft.com/office/powerpoint/2010/main" val="474601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7422 tests performed in each plot (7422 aptamers with sufficient coverage, &gt;1 rep)</a:t>
            </a:r>
          </a:p>
          <a:p>
            <a:endParaRPr lang="en-US" dirty="0"/>
          </a:p>
          <a:p>
            <a:r>
              <a:rPr lang="en-US" dirty="0"/>
              <a:t>Lower volumes - quantitative differences</a:t>
            </a:r>
          </a:p>
          <a:p>
            <a:r>
              <a:rPr lang="en-US" dirty="0"/>
              <a:t>Start with table on left with counts</a:t>
            </a:r>
          </a:p>
          <a:p>
            <a:r>
              <a:rPr lang="en-US" dirty="0"/>
              <a:t>Don't mention FC expected v. actual</a:t>
            </a:r>
          </a:p>
          <a:p>
            <a:r>
              <a:rPr lang="en-US" dirty="0"/>
              <a:t>Remove slide</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42</a:t>
            </a:fld>
            <a:endParaRPr lang="en-US" altLang="en-US"/>
          </a:p>
        </p:txBody>
      </p:sp>
    </p:spTree>
    <p:extLst>
      <p:ext uri="{BB962C8B-B14F-4D97-AF65-F5344CB8AC3E}">
        <p14:creationId xmlns:p14="http://schemas.microsoft.com/office/powerpoint/2010/main" val="146253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a:t>
            </a:fld>
            <a:endParaRPr lang="en-US" altLang="en-US"/>
          </a:p>
        </p:txBody>
      </p:sp>
    </p:spTree>
    <p:extLst>
      <p:ext uri="{BB962C8B-B14F-4D97-AF65-F5344CB8AC3E}">
        <p14:creationId xmlns:p14="http://schemas.microsoft.com/office/powerpoint/2010/main" val="450001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7491 tests performed in each plot (7491 aptamers with sufficient coverage, &gt;1 rep)</a:t>
            </a:r>
          </a:p>
          <a:p>
            <a:r>
              <a:rPr lang="en-US" dirty="0"/>
              <a:t>Remove slide</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43</a:t>
            </a:fld>
            <a:endParaRPr lang="en-US" altLang="en-US"/>
          </a:p>
        </p:txBody>
      </p:sp>
    </p:spTree>
    <p:extLst>
      <p:ext uri="{BB962C8B-B14F-4D97-AF65-F5344CB8AC3E}">
        <p14:creationId xmlns:p14="http://schemas.microsoft.com/office/powerpoint/2010/main" val="1067398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100" b="1" u="sng" dirty="0">
                <a:effectLst/>
                <a:latin typeface="Calibri" panose="020F0502020204030204" pitchFamily="34" charset="0"/>
                <a:ea typeface="Calibri" panose="020F0502020204030204" pitchFamily="34" charset="0"/>
                <a:cs typeface="Times New Roman" panose="02020603050405020304" pitchFamily="18" charset="0"/>
              </a:rPr>
              <a:t>476</a:t>
            </a:r>
            <a:r>
              <a:rPr lang="en-US" sz="1100" dirty="0">
                <a:effectLst/>
                <a:latin typeface="Calibri" panose="020F0502020204030204" pitchFamily="34" charset="0"/>
                <a:ea typeface="Calibri" panose="020F0502020204030204" pitchFamily="34" charset="0"/>
                <a:cs typeface="Times New Roman" panose="02020603050405020304" pitchFamily="18" charset="0"/>
              </a:rPr>
              <a:t> overlapping protein IDs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btwn</a:t>
            </a:r>
            <a:r>
              <a:rPr lang="en-US" sz="1100" dirty="0">
                <a:effectLst/>
                <a:latin typeface="Calibri" panose="020F0502020204030204" pitchFamily="34" charset="0"/>
                <a:ea typeface="Calibri" panose="020F0502020204030204" pitchFamily="34" charset="0"/>
                <a:cs typeface="Times New Roman" panose="02020603050405020304" pitchFamily="18" charset="0"/>
              </a:rPr>
              <a:t> Soma and Seer methods for KMC-PDAC v. KMC control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From 7545 total Soma aptamers and 2571 total Seer proteins in each DE analysis</a:t>
            </a:r>
            <a:endParaRPr lang="en-US" sz="10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Symbol" pitchFamily="2" charset="2"/>
              <a:buChar char=""/>
            </a:pPr>
            <a:r>
              <a:rPr lang="en-US" sz="1100" b="1" u="sng" dirty="0">
                <a:effectLst/>
                <a:latin typeface="Calibri" panose="020F0502020204030204" pitchFamily="34" charset="0"/>
                <a:ea typeface="Calibri" panose="020F0502020204030204" pitchFamily="34" charset="0"/>
                <a:cs typeface="Times New Roman" panose="02020603050405020304" pitchFamily="18" charset="0"/>
              </a:rPr>
              <a:t>57</a:t>
            </a:r>
            <a:r>
              <a:rPr lang="en-US" sz="1100" dirty="0">
                <a:effectLst/>
                <a:latin typeface="Calibri" panose="020F0502020204030204" pitchFamily="34" charset="0"/>
                <a:ea typeface="Calibri" panose="020F0502020204030204" pitchFamily="34" charset="0"/>
                <a:cs typeface="Times New Roman" panose="02020603050405020304" pitchFamily="18" charset="0"/>
              </a:rPr>
              <a:t> of these overlap proteins have at least one significant Seer result (some multiple due to NPs)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100" b="1" u="sng" dirty="0">
                <a:effectLst/>
                <a:latin typeface="Calibri" panose="020F0502020204030204" pitchFamily="34" charset="0"/>
                <a:ea typeface="Calibri" panose="020F0502020204030204" pitchFamily="34" charset="0"/>
                <a:cs typeface="Times New Roman" panose="02020603050405020304" pitchFamily="18" charset="0"/>
              </a:rPr>
              <a:t>57 out of 322</a:t>
            </a:r>
            <a:r>
              <a:rPr lang="en-US" sz="1100" dirty="0">
                <a:effectLst/>
                <a:latin typeface="Calibri" panose="020F0502020204030204" pitchFamily="34" charset="0"/>
                <a:ea typeface="Calibri" panose="020F0502020204030204" pitchFamily="34" charset="0"/>
                <a:cs typeface="Times New Roman" panose="02020603050405020304" pitchFamily="18" charset="0"/>
              </a:rPr>
              <a:t> significant proteins found in the Seer KMC-PDAC v. KMC control DE analysis overlap with the SOMA assay (but are not significant in that dataset)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44</a:t>
            </a:fld>
            <a:endParaRPr lang="en-US" altLang="en-US"/>
          </a:p>
        </p:txBody>
      </p:sp>
    </p:spTree>
    <p:extLst>
      <p:ext uri="{BB962C8B-B14F-4D97-AF65-F5344CB8AC3E}">
        <p14:creationId xmlns:p14="http://schemas.microsoft.com/office/powerpoint/2010/main" val="2025041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100" b="1" u="sng" dirty="0">
                <a:effectLst/>
                <a:latin typeface="Calibri" panose="020F0502020204030204" pitchFamily="34" charset="0"/>
                <a:ea typeface="Calibri" panose="020F0502020204030204" pitchFamily="34" charset="0"/>
                <a:cs typeface="Times New Roman" panose="02020603050405020304" pitchFamily="18" charset="0"/>
              </a:rPr>
              <a:t>476</a:t>
            </a:r>
            <a:r>
              <a:rPr lang="en-US" sz="1100" dirty="0">
                <a:effectLst/>
                <a:latin typeface="Calibri" panose="020F0502020204030204" pitchFamily="34" charset="0"/>
                <a:ea typeface="Calibri" panose="020F0502020204030204" pitchFamily="34" charset="0"/>
                <a:cs typeface="Times New Roman" panose="02020603050405020304" pitchFamily="18" charset="0"/>
              </a:rPr>
              <a:t> overlapping protein IDs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btwn</a:t>
            </a:r>
            <a:r>
              <a:rPr lang="en-US" sz="1100" dirty="0">
                <a:effectLst/>
                <a:latin typeface="Calibri" panose="020F0502020204030204" pitchFamily="34" charset="0"/>
                <a:ea typeface="Calibri" panose="020F0502020204030204" pitchFamily="34" charset="0"/>
                <a:cs typeface="Times New Roman" panose="02020603050405020304" pitchFamily="18" charset="0"/>
              </a:rPr>
              <a:t> Soma and Seer methods for KMC-PDAC v. KMC control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From 7545 total Soma aptamers and 2571 total Seer proteins in each DE analysis</a:t>
            </a:r>
            <a:endParaRPr lang="en-US" sz="10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Symbol" pitchFamily="2" charset="2"/>
              <a:buChar char=""/>
            </a:pPr>
            <a:r>
              <a:rPr lang="en-US" sz="1100" b="1" u="sng" dirty="0">
                <a:effectLst/>
                <a:latin typeface="Calibri" panose="020F0502020204030204" pitchFamily="34" charset="0"/>
                <a:ea typeface="Calibri" panose="020F0502020204030204" pitchFamily="34" charset="0"/>
                <a:cs typeface="Times New Roman" panose="02020603050405020304" pitchFamily="18" charset="0"/>
              </a:rPr>
              <a:t>57</a:t>
            </a:r>
            <a:r>
              <a:rPr lang="en-US" sz="1100" dirty="0">
                <a:effectLst/>
                <a:latin typeface="Calibri" panose="020F0502020204030204" pitchFamily="34" charset="0"/>
                <a:ea typeface="Calibri" panose="020F0502020204030204" pitchFamily="34" charset="0"/>
                <a:cs typeface="Times New Roman" panose="02020603050405020304" pitchFamily="18" charset="0"/>
              </a:rPr>
              <a:t> of these overlap proteins have at least one significant Seer result (some multiple due to NPs)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100" b="1" u="sng" dirty="0">
                <a:effectLst/>
                <a:latin typeface="Calibri" panose="020F0502020204030204" pitchFamily="34" charset="0"/>
                <a:ea typeface="Calibri" panose="020F0502020204030204" pitchFamily="34" charset="0"/>
                <a:cs typeface="Times New Roman" panose="02020603050405020304" pitchFamily="18" charset="0"/>
              </a:rPr>
              <a:t>57 out of 322</a:t>
            </a:r>
            <a:r>
              <a:rPr lang="en-US" sz="1100" dirty="0">
                <a:effectLst/>
                <a:latin typeface="Calibri" panose="020F0502020204030204" pitchFamily="34" charset="0"/>
                <a:ea typeface="Calibri" panose="020F0502020204030204" pitchFamily="34" charset="0"/>
                <a:cs typeface="Times New Roman" panose="02020603050405020304" pitchFamily="18" charset="0"/>
              </a:rPr>
              <a:t> significant proteins found in the Seer KMC-PDAC v. KMC control DE analysis overlap with the SOMA assay (but are not significant in that dataset)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45</a:t>
            </a:fld>
            <a:endParaRPr lang="en-US" altLang="en-US"/>
          </a:p>
        </p:txBody>
      </p:sp>
    </p:spTree>
    <p:extLst>
      <p:ext uri="{BB962C8B-B14F-4D97-AF65-F5344CB8AC3E}">
        <p14:creationId xmlns:p14="http://schemas.microsoft.com/office/powerpoint/2010/main" val="2321063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46</a:t>
            </a:fld>
            <a:endParaRPr lang="en-US" altLang="en-US"/>
          </a:p>
        </p:txBody>
      </p:sp>
    </p:spTree>
    <p:extLst>
      <p:ext uri="{BB962C8B-B14F-4D97-AF65-F5344CB8AC3E}">
        <p14:creationId xmlns:p14="http://schemas.microsoft.com/office/powerpoint/2010/main" val="30800153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violin boxplots show the same results from the last side, but across the entire murine KMC study arm. </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distributions reflect the correlation coefficients from multiple proteins across samples (left) and multiple samples across protein IDs (right).</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 typeface="Symbol" pitchFamily="2" charset="2"/>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Overall, we observe low correlation between the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SomaLogic</a:t>
            </a:r>
            <a:r>
              <a:rPr lang="en-US" sz="1000" dirty="0">
                <a:effectLst/>
                <a:latin typeface="Calibri" panose="020F0502020204030204" pitchFamily="34" charset="0"/>
                <a:ea typeface="Calibri" panose="020F0502020204030204" pitchFamily="34" charset="0"/>
                <a:cs typeface="Times New Roman" panose="02020603050405020304" pitchFamily="18" charset="0"/>
              </a:rPr>
              <a:t> and Seer platforms, with most median correlation coefficients close to 0.</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47</a:t>
            </a:fld>
            <a:endParaRPr lang="en-US" altLang="en-US"/>
          </a:p>
        </p:txBody>
      </p:sp>
    </p:spTree>
    <p:extLst>
      <p:ext uri="{BB962C8B-B14F-4D97-AF65-F5344CB8AC3E}">
        <p14:creationId xmlns:p14="http://schemas.microsoft.com/office/powerpoint/2010/main" val="2739212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violin boxplots show the same results from the last side, but across the entire murine KMC study arm. </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These distributions reflect the correlation coefficients from multiple proteins across samples (left) and multiple samples across protein IDs (right).</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 typeface="Symbol" pitchFamily="2" charset="2"/>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Overall, we observe low correlation between the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SomaLogic</a:t>
            </a:r>
            <a:r>
              <a:rPr lang="en-US" sz="1000" dirty="0">
                <a:effectLst/>
                <a:latin typeface="Calibri" panose="020F0502020204030204" pitchFamily="34" charset="0"/>
                <a:ea typeface="Calibri" panose="020F0502020204030204" pitchFamily="34" charset="0"/>
                <a:cs typeface="Times New Roman" panose="02020603050405020304" pitchFamily="18" charset="0"/>
              </a:rPr>
              <a:t> and Seer platforms, with most median correlation coefficients close to 0.</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48</a:t>
            </a:fld>
            <a:endParaRPr lang="en-US" altLang="en-US"/>
          </a:p>
        </p:txBody>
      </p:sp>
    </p:spTree>
    <p:extLst>
      <p:ext uri="{BB962C8B-B14F-4D97-AF65-F5344CB8AC3E}">
        <p14:creationId xmlns:p14="http://schemas.microsoft.com/office/powerpoint/2010/main" val="3126299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Again, these violin boxplots show the same results from the last side, but across the entire human study. </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On the left, distributions reflect the correlation coefficients from multiple proteins across samples. On the right, correlation coefficients from multiple samples across protein IDs.</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ts val="0"/>
              </a:spcAft>
              <a:buClrTx/>
              <a:buSzTx/>
              <a:buFont typeface="Symbol" pitchFamily="2" charset="2"/>
              <a:buNone/>
              <a:tabLst/>
              <a:defRPr/>
            </a:pPr>
            <a:r>
              <a:rPr lang="en-US" sz="1000" dirty="0">
                <a:effectLst/>
                <a:latin typeface="Calibri" panose="020F0502020204030204" pitchFamily="34" charset="0"/>
                <a:ea typeface="Calibri" panose="020F0502020204030204" pitchFamily="34" charset="0"/>
                <a:cs typeface="Times New Roman" panose="02020603050405020304" pitchFamily="18" charset="0"/>
              </a:rPr>
              <a:t>Overall, we observe low, but slightly better correlation between the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SomaLogic</a:t>
            </a:r>
            <a:r>
              <a:rPr lang="en-US" sz="1000" dirty="0">
                <a:effectLst/>
                <a:latin typeface="Calibri" panose="020F0502020204030204" pitchFamily="34" charset="0"/>
                <a:ea typeface="Calibri" panose="020F0502020204030204" pitchFamily="34" charset="0"/>
                <a:cs typeface="Times New Roman" panose="02020603050405020304" pitchFamily="18" charset="0"/>
              </a:rPr>
              <a:t> and Seer platforms with this human dataset, with most median correlation coefficients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btwn</a:t>
            </a:r>
            <a:r>
              <a:rPr lang="en-US" sz="1000" dirty="0">
                <a:effectLst/>
                <a:latin typeface="Calibri" panose="020F0502020204030204" pitchFamily="34" charset="0"/>
                <a:ea typeface="Calibri" panose="020F0502020204030204" pitchFamily="34" charset="0"/>
                <a:cs typeface="Times New Roman" panose="02020603050405020304" pitchFamily="18" charset="0"/>
              </a:rPr>
              <a:t> 0.2-0.3.</a:t>
            </a:r>
          </a:p>
          <a:p>
            <a:pPr marL="0" marR="0" lvl="0" indent="0">
              <a:spcBef>
                <a:spcPts val="0"/>
              </a:spcBef>
              <a:spcAft>
                <a:spcPts val="0"/>
              </a:spcAft>
              <a:buFont typeface="Symbol"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Symbol" pitchFamily="2" charset="2"/>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a:t>
            </a:r>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49</a:t>
            </a:fld>
            <a:endParaRPr lang="en-US" altLang="en-US"/>
          </a:p>
        </p:txBody>
      </p:sp>
    </p:spTree>
    <p:extLst>
      <p:ext uri="{BB962C8B-B14F-4D97-AF65-F5344CB8AC3E}">
        <p14:creationId xmlns:p14="http://schemas.microsoft.com/office/powerpoint/2010/main" val="764459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5</a:t>
            </a:fld>
            <a:endParaRPr lang="en-US" altLang="en-US"/>
          </a:p>
        </p:txBody>
      </p:sp>
    </p:spTree>
    <p:extLst>
      <p:ext uri="{BB962C8B-B14F-4D97-AF65-F5344CB8AC3E}">
        <p14:creationId xmlns:p14="http://schemas.microsoft.com/office/powerpoint/2010/main" val="2109410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6</a:t>
            </a:fld>
            <a:endParaRPr lang="en-US" altLang="en-US"/>
          </a:p>
        </p:txBody>
      </p:sp>
    </p:spTree>
    <p:extLst>
      <p:ext uri="{BB962C8B-B14F-4D97-AF65-F5344CB8AC3E}">
        <p14:creationId xmlns:p14="http://schemas.microsoft.com/office/powerpoint/2010/main" val="205061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7</a:t>
            </a:fld>
            <a:endParaRPr lang="en-US" altLang="en-US"/>
          </a:p>
        </p:txBody>
      </p:sp>
    </p:spTree>
    <p:extLst>
      <p:ext uri="{BB962C8B-B14F-4D97-AF65-F5344CB8AC3E}">
        <p14:creationId xmlns:p14="http://schemas.microsoft.com/office/powerpoint/2010/main" val="228411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8</a:t>
            </a:fld>
            <a:endParaRPr lang="en-US" altLang="en-US"/>
          </a:p>
        </p:txBody>
      </p:sp>
    </p:spTree>
    <p:extLst>
      <p:ext uri="{BB962C8B-B14F-4D97-AF65-F5344CB8AC3E}">
        <p14:creationId xmlns:p14="http://schemas.microsoft.com/office/powerpoint/2010/main" val="427224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B87244-407E-4372-9BD8-42D30ED86975}" type="slidenum">
              <a:rPr lang="en-US" altLang="en-US" smtClean="0"/>
              <a:pPr>
                <a:defRPr/>
              </a:pPr>
              <a:t>9</a:t>
            </a:fld>
            <a:endParaRPr lang="en-US" altLang="en-US"/>
          </a:p>
        </p:txBody>
      </p:sp>
    </p:spTree>
    <p:extLst>
      <p:ext uri="{BB962C8B-B14F-4D97-AF65-F5344CB8AC3E}">
        <p14:creationId xmlns:p14="http://schemas.microsoft.com/office/powerpoint/2010/main" val="1726642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a:prstGeom prst="rect">
            <a:avLst/>
          </a:prstGeom>
        </p:spPr>
        <p:txBody>
          <a:bodyPr/>
          <a:lstStyle>
            <a:lvl1pPr>
              <a:defRPr sz="3200">
                <a:solidFill>
                  <a:schemeClr val="bg2">
                    <a:lumMod val="50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52052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5231" y="415926"/>
            <a:ext cx="10941538" cy="777875"/>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09600" y="1989138"/>
            <a:ext cx="10972800" cy="38163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370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81077"/>
            <a:ext cx="2743200" cy="4824413"/>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981077"/>
            <a:ext cx="8026400" cy="482441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139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24419" y="981076"/>
            <a:ext cx="10943167" cy="777875"/>
          </a:xfrm>
          <a:prstGeom prst="rect">
            <a:avLst/>
          </a:prstGeom>
        </p:spPr>
        <p:txBody>
          <a:bodyPr/>
          <a:lstStyle/>
          <a:p>
            <a:r>
              <a:rPr lang="en-US"/>
              <a:t>Click to edit Master title style</a:t>
            </a:r>
            <a:endParaRPr lang="en-GB"/>
          </a:p>
        </p:txBody>
      </p:sp>
      <p:sp>
        <p:nvSpPr>
          <p:cNvPr id="3" name="Content Placeholder 2"/>
          <p:cNvSpPr>
            <a:spLocks noGrp="1"/>
          </p:cNvSpPr>
          <p:nvPr>
            <p:ph sz="quarter" idx="1"/>
          </p:nvPr>
        </p:nvSpPr>
        <p:spPr>
          <a:xfrm>
            <a:off x="609600" y="1989139"/>
            <a:ext cx="5384800" cy="18319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989139"/>
            <a:ext cx="5384800" cy="18319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09600" y="3973515"/>
            <a:ext cx="5384800" cy="18319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6197600" y="3973515"/>
            <a:ext cx="5384800" cy="18319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90132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4419" y="981076"/>
            <a:ext cx="10943167" cy="777875"/>
          </a:xfrm>
          <a:prstGeom prst="rect">
            <a:avLst/>
          </a:prstGeo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989138"/>
            <a:ext cx="5384800" cy="38163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9138"/>
            <a:ext cx="5384800" cy="38163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045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5231" y="415926"/>
            <a:ext cx="10941538" cy="777875"/>
          </a:xfrm>
          <a:prstGeom prst="rect">
            <a:avLst/>
          </a:prstGeom>
        </p:spPr>
        <p:txBody>
          <a:bodyPr/>
          <a:lstStyle>
            <a:lvl1pPr>
              <a:defRPr sz="1800">
                <a:latin typeface="Arial" pitchFamily="34"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600" y="1989138"/>
            <a:ext cx="10972800" cy="3816350"/>
          </a:xfrm>
          <a:prstGeom prst="rect">
            <a:avLst/>
          </a:prstGeom>
        </p:spPr>
        <p:txBody>
          <a:bodyPr/>
          <a:lstStyle>
            <a:lvl1pPr>
              <a:buClr>
                <a:srgbClr val="FC8C1C"/>
              </a:buClr>
              <a:buFont typeface="Wingdings 3" pitchFamily="18" charset="2"/>
              <a:buChar cha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8358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a:prstGeom prst="rect">
            <a:avLst/>
          </a:prstGeom>
        </p:spPr>
        <p:txBody>
          <a:bodyPr anchor="t"/>
          <a:lstStyle>
            <a:lvl1pPr algn="l">
              <a:defRPr sz="4000" b="1" cap="all">
                <a:solidFill>
                  <a:schemeClr val="bg2">
                    <a:lumMod val="50000"/>
                  </a:schemeClr>
                </a:solidFill>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4196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5231" y="415926"/>
            <a:ext cx="10941538" cy="777875"/>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09600" y="1989138"/>
            <a:ext cx="5384800" cy="38163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989138"/>
            <a:ext cx="5384800" cy="38163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4839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7" y="1535113"/>
            <a:ext cx="538903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2174875"/>
            <a:ext cx="538903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295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5231" y="292749"/>
            <a:ext cx="10941538" cy="777875"/>
          </a:xfrm>
          <a:prstGeom prst="rect">
            <a:avLst/>
          </a:prstGeom>
        </p:spPr>
        <p:txBody>
          <a:bodyPr/>
          <a:lstStyle>
            <a:lvl1pPr>
              <a:defRPr sz="1800">
                <a:latin typeface="Arial" pitchFamily="34" charset="0"/>
                <a:cs typeface="Arial"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51384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50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4" y="273052"/>
            <a:ext cx="6815666"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0" y="1435102"/>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3035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16215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11308080" y="6492240"/>
            <a:ext cx="365760" cy="138498"/>
          </a:xfrm>
          <a:prstGeom prst="rect">
            <a:avLst/>
          </a:prstGeom>
          <a:noFill/>
        </p:spPr>
        <p:txBody>
          <a:bodyPr wrap="square" lIns="0" tIns="0" rIns="0" bIns="0" rtlCol="0" anchor="b">
            <a:spAutoFit/>
          </a:bodyPr>
          <a:lstStyle/>
          <a:p>
            <a:pPr algn="r"/>
            <a:fld id="{7B865ACC-E7ED-7A4B-BCC5-B017627007C0}" type="slidenum">
              <a:rPr lang="en-US" sz="900" smtClean="0">
                <a:solidFill>
                  <a:schemeClr val="bg1">
                    <a:lumMod val="65000"/>
                  </a:schemeClr>
                </a:solidFill>
                <a:latin typeface="Calibri" charset="0"/>
                <a:ea typeface="Calibri" charset="0"/>
                <a:cs typeface="Calibri" charset="0"/>
              </a:rPr>
              <a:t>‹#›</a:t>
            </a:fld>
            <a:endParaRPr lang="en-US" sz="900" dirty="0">
              <a:solidFill>
                <a:schemeClr val="bg1">
                  <a:lumMod val="65000"/>
                </a:schemeClr>
              </a:solidFill>
              <a:latin typeface="Calibri" charset="0"/>
              <a:ea typeface="Calibri" charset="0"/>
              <a:cs typeface="Calibri" charset="0"/>
            </a:endParaRPr>
          </a:p>
        </p:txBody>
      </p:sp>
      <p:pic>
        <p:nvPicPr>
          <p:cNvPr id="5" name="Picture 4"/>
          <p:cNvPicPr>
            <a:picLocks noChangeAspect="1"/>
          </p:cNvPicPr>
          <p:nvPr userDrawn="1"/>
        </p:nvPicPr>
        <p:blipFill rotWithShape="1">
          <a:blip r:embed="rId15" cstate="print">
            <a:clrChange>
              <a:clrFrom>
                <a:srgbClr val="FFFFFF"/>
              </a:clrFrom>
              <a:clrTo>
                <a:srgbClr val="FFFFFF">
                  <a:alpha val="0"/>
                </a:srgbClr>
              </a:clrTo>
            </a:clrChange>
            <a:alphaModFix amt="85000"/>
            <a:extLst>
              <a:ext uri="{28A0092B-C50C-407E-A947-70E740481C1C}">
                <a14:useLocalDpi xmlns:a14="http://schemas.microsoft.com/office/drawing/2010/main"/>
              </a:ext>
            </a:extLst>
          </a:blip>
          <a:srcRect l="4105" t="5733" r="4467" b="12791"/>
          <a:stretch/>
        </p:blipFill>
        <p:spPr>
          <a:xfrm>
            <a:off x="10602552" y="6248830"/>
            <a:ext cx="925032" cy="457200"/>
          </a:xfrm>
          <a:prstGeom prst="rect">
            <a:avLst/>
          </a:prstGeom>
        </p:spPr>
      </p:pic>
    </p:spTree>
  </p:cSld>
  <p:clrMap bg1="lt1" tx1="dk1" bg2="lt2" tx2="dk2" accent1="accent1" accent2="accent2" accent3="accent3" accent4="accent4" accent5="accent5" accent6="accent6" hlink="hlink" folHlink="folHlink"/>
  <p:sldLayoutIdLst>
    <p:sldLayoutId id="2147484314" r:id="rId1"/>
    <p:sldLayoutId id="2147484324" r:id="rId2"/>
    <p:sldLayoutId id="2147484315" r:id="rId3"/>
    <p:sldLayoutId id="2147484316" r:id="rId4"/>
    <p:sldLayoutId id="2147484317" r:id="rId5"/>
    <p:sldLayoutId id="2147484325" r:id="rId6"/>
    <p:sldLayoutId id="2147484326" r:id="rId7"/>
    <p:sldLayoutId id="2147484318" r:id="rId8"/>
    <p:sldLayoutId id="2147484319" r:id="rId9"/>
    <p:sldLayoutId id="2147484320" r:id="rId10"/>
    <p:sldLayoutId id="2147484321" r:id="rId11"/>
    <p:sldLayoutId id="2147484322" r:id="rId12"/>
    <p:sldLayoutId id="2147484323" r:id="rId13"/>
  </p:sldLayoutIdLst>
  <p:txStyles>
    <p:titleStyle>
      <a:lvl1pPr algn="l" rtl="0" eaLnBrk="0" fontAlgn="base" hangingPunct="0">
        <a:spcBef>
          <a:spcPct val="0"/>
        </a:spcBef>
        <a:spcAft>
          <a:spcPct val="0"/>
        </a:spcAft>
        <a:defRPr sz="2000" b="1">
          <a:solidFill>
            <a:srgbClr val="404040"/>
          </a:solidFill>
          <a:latin typeface="DIN" pitchFamily="2" charset="0"/>
          <a:ea typeface="+mj-ea"/>
          <a:cs typeface="+mj-cs"/>
        </a:defRPr>
      </a:lvl1pPr>
      <a:lvl2pPr algn="l" rtl="0" eaLnBrk="0" fontAlgn="base" hangingPunct="0">
        <a:spcBef>
          <a:spcPct val="0"/>
        </a:spcBef>
        <a:spcAft>
          <a:spcPct val="0"/>
        </a:spcAft>
        <a:defRPr sz="2000" b="1">
          <a:solidFill>
            <a:srgbClr val="404040"/>
          </a:solidFill>
          <a:latin typeface="DIN"/>
        </a:defRPr>
      </a:lvl2pPr>
      <a:lvl3pPr algn="l" rtl="0" eaLnBrk="0" fontAlgn="base" hangingPunct="0">
        <a:spcBef>
          <a:spcPct val="0"/>
        </a:spcBef>
        <a:spcAft>
          <a:spcPct val="0"/>
        </a:spcAft>
        <a:defRPr sz="2000" b="1">
          <a:solidFill>
            <a:srgbClr val="404040"/>
          </a:solidFill>
          <a:latin typeface="DIN"/>
        </a:defRPr>
      </a:lvl3pPr>
      <a:lvl4pPr algn="l" rtl="0" eaLnBrk="0" fontAlgn="base" hangingPunct="0">
        <a:spcBef>
          <a:spcPct val="0"/>
        </a:spcBef>
        <a:spcAft>
          <a:spcPct val="0"/>
        </a:spcAft>
        <a:defRPr sz="2000" b="1">
          <a:solidFill>
            <a:srgbClr val="404040"/>
          </a:solidFill>
          <a:latin typeface="DIN"/>
        </a:defRPr>
      </a:lvl4pPr>
      <a:lvl5pPr algn="l" rtl="0" eaLnBrk="0" fontAlgn="base" hangingPunct="0">
        <a:spcBef>
          <a:spcPct val="0"/>
        </a:spcBef>
        <a:spcAft>
          <a:spcPct val="0"/>
        </a:spcAft>
        <a:defRPr sz="2000" b="1">
          <a:solidFill>
            <a:srgbClr val="404040"/>
          </a:solidFill>
          <a:latin typeface="DIN"/>
        </a:defRPr>
      </a:lvl5pPr>
      <a:lvl6pPr marL="457200" algn="l" rtl="0" fontAlgn="base">
        <a:spcBef>
          <a:spcPct val="0"/>
        </a:spcBef>
        <a:spcAft>
          <a:spcPct val="0"/>
        </a:spcAft>
        <a:defRPr sz="3200" b="1">
          <a:solidFill>
            <a:srgbClr val="4B2582"/>
          </a:solidFill>
          <a:latin typeface="Arial" charset="0"/>
        </a:defRPr>
      </a:lvl6pPr>
      <a:lvl7pPr marL="914400" algn="l" rtl="0" fontAlgn="base">
        <a:spcBef>
          <a:spcPct val="0"/>
        </a:spcBef>
        <a:spcAft>
          <a:spcPct val="0"/>
        </a:spcAft>
        <a:defRPr sz="3200" b="1">
          <a:solidFill>
            <a:srgbClr val="4B2582"/>
          </a:solidFill>
          <a:latin typeface="Arial" charset="0"/>
        </a:defRPr>
      </a:lvl7pPr>
      <a:lvl8pPr marL="1371600" algn="l" rtl="0" fontAlgn="base">
        <a:spcBef>
          <a:spcPct val="0"/>
        </a:spcBef>
        <a:spcAft>
          <a:spcPct val="0"/>
        </a:spcAft>
        <a:defRPr sz="3200" b="1">
          <a:solidFill>
            <a:srgbClr val="4B2582"/>
          </a:solidFill>
          <a:latin typeface="Arial" charset="0"/>
        </a:defRPr>
      </a:lvl8pPr>
      <a:lvl9pPr marL="1828800" algn="l" rtl="0" fontAlgn="base">
        <a:spcBef>
          <a:spcPct val="0"/>
        </a:spcBef>
        <a:spcAft>
          <a:spcPct val="0"/>
        </a:spcAft>
        <a:defRPr sz="3200" b="1">
          <a:solidFill>
            <a:srgbClr val="4B2582"/>
          </a:solidFill>
          <a:latin typeface="Arial" charset="0"/>
        </a:defRPr>
      </a:lvl9pPr>
    </p:titleStyle>
    <p:bodyStyle>
      <a:lvl1pPr marL="342900" indent="-342900" algn="l" rtl="0" eaLnBrk="0" fontAlgn="base" hangingPunct="0">
        <a:spcBef>
          <a:spcPct val="20000"/>
        </a:spcBef>
        <a:spcAft>
          <a:spcPct val="0"/>
        </a:spcAft>
        <a:buChar char="•"/>
        <a:defRPr sz="2800">
          <a:solidFill>
            <a:srgbClr val="4B2582"/>
          </a:solidFill>
          <a:latin typeface="DIN" pitchFamily="2" charset="0"/>
          <a:ea typeface="+mn-ea"/>
          <a:cs typeface="+mn-cs"/>
        </a:defRPr>
      </a:lvl1pPr>
      <a:lvl2pPr marL="742950" indent="-285750" algn="l" rtl="0" eaLnBrk="0" fontAlgn="base" hangingPunct="0">
        <a:spcBef>
          <a:spcPct val="20000"/>
        </a:spcBef>
        <a:spcAft>
          <a:spcPct val="0"/>
        </a:spcAft>
        <a:buChar char="–"/>
        <a:defRPr sz="2400">
          <a:solidFill>
            <a:srgbClr val="F08A00"/>
          </a:solidFill>
          <a:latin typeface="DIN" pitchFamily="2" charset="0"/>
        </a:defRPr>
      </a:lvl2pPr>
      <a:lvl3pPr marL="1143000" indent="-228600" algn="l" rtl="0" eaLnBrk="0" fontAlgn="base" hangingPunct="0">
        <a:spcBef>
          <a:spcPct val="20000"/>
        </a:spcBef>
        <a:spcAft>
          <a:spcPct val="0"/>
        </a:spcAft>
        <a:buChar char="•"/>
        <a:defRPr sz="2400">
          <a:solidFill>
            <a:schemeClr val="tx1"/>
          </a:solidFill>
          <a:latin typeface="DIN" pitchFamily="2" charset="0"/>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37347" y="0"/>
            <a:ext cx="10151439" cy="6866037"/>
          </a:xfrm>
          <a:prstGeom prst="rect">
            <a:avLst/>
          </a:prstGeom>
        </p:spPr>
      </p:pic>
      <p:sp>
        <p:nvSpPr>
          <p:cNvPr id="41" name="Rectangle 40"/>
          <p:cNvSpPr/>
          <p:nvPr/>
        </p:nvSpPr>
        <p:spPr>
          <a:xfrm>
            <a:off x="90452" y="-12056"/>
            <a:ext cx="12191998" cy="6858000"/>
          </a:xfrm>
          <a:prstGeom prst="rect">
            <a:avLst/>
          </a:pr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latin typeface="Calibri" charset="0"/>
              <a:ea typeface="Calibri" charset="0"/>
              <a:cs typeface="Calibri" charset="0"/>
            </a:endParaRPr>
          </a:p>
        </p:txBody>
      </p:sp>
      <p:sp>
        <p:nvSpPr>
          <p:cNvPr id="3" name="Right Triangle 2"/>
          <p:cNvSpPr/>
          <p:nvPr/>
        </p:nvSpPr>
        <p:spPr bwMode="auto">
          <a:xfrm>
            <a:off x="2042154" y="0"/>
            <a:ext cx="10138611" cy="6858000"/>
          </a:xfrm>
          <a:prstGeom prst="rtTriangle">
            <a:avLst/>
          </a:prstGeom>
          <a:solidFill>
            <a:srgbClr val="555C5C"/>
          </a:solidFill>
          <a:ln w="9525" cap="flat" cmpd="sng" algn="ctr">
            <a:solidFill>
              <a:srgbClr val="555C5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8" name="Rectangle 17"/>
          <p:cNvSpPr/>
          <p:nvPr/>
        </p:nvSpPr>
        <p:spPr bwMode="auto">
          <a:xfrm>
            <a:off x="0" y="-1"/>
            <a:ext cx="2042154" cy="6866037"/>
          </a:xfrm>
          <a:prstGeom prst="rect">
            <a:avLst/>
          </a:prstGeom>
          <a:solidFill>
            <a:srgbClr val="555C5C"/>
          </a:solidFill>
          <a:ln w="9525" cap="flat" cmpd="sng" algn="ctr">
            <a:solidFill>
              <a:srgbClr val="555C5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 name="Rectangle 3"/>
          <p:cNvSpPr/>
          <p:nvPr/>
        </p:nvSpPr>
        <p:spPr bwMode="auto">
          <a:xfrm>
            <a:off x="0" y="0"/>
            <a:ext cx="1765132" cy="68660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 name="Right Triangle 15"/>
          <p:cNvSpPr/>
          <p:nvPr/>
        </p:nvSpPr>
        <p:spPr bwMode="auto">
          <a:xfrm>
            <a:off x="1903643" y="12056"/>
            <a:ext cx="10138611" cy="6858000"/>
          </a:xfrm>
          <a:prstGeom prst="rtTriangl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A2D76595-48D1-834B-A01D-4AD9929F9D52}"/>
              </a:ext>
            </a:extLst>
          </p:cNvPr>
          <p:cNvSpPr/>
          <p:nvPr/>
        </p:nvSpPr>
        <p:spPr bwMode="auto">
          <a:xfrm>
            <a:off x="1770706" y="-2"/>
            <a:ext cx="131330" cy="68660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4" name="Right Triangle 13">
            <a:extLst>
              <a:ext uri="{FF2B5EF4-FFF2-40B4-BE49-F238E27FC236}">
                <a16:creationId xmlns:a16="http://schemas.microsoft.com/office/drawing/2014/main" id="{34BAD513-9EBB-194E-A4A5-DE2D2EFD5E40}"/>
              </a:ext>
            </a:extLst>
          </p:cNvPr>
          <p:cNvSpPr/>
          <p:nvPr/>
        </p:nvSpPr>
        <p:spPr bwMode="auto">
          <a:xfrm>
            <a:off x="1770706" y="12056"/>
            <a:ext cx="10138611" cy="6858000"/>
          </a:xfrm>
          <a:prstGeom prst="rtTriangle">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3" name="TextBox 52"/>
          <p:cNvSpPr txBox="1"/>
          <p:nvPr/>
        </p:nvSpPr>
        <p:spPr>
          <a:xfrm>
            <a:off x="677159" y="3421555"/>
            <a:ext cx="7160555" cy="1588127"/>
          </a:xfrm>
          <a:prstGeom prst="rect">
            <a:avLst/>
          </a:prstGeom>
          <a:noFill/>
        </p:spPr>
        <p:txBody>
          <a:bodyPr wrap="square" lIns="0" tIns="109728" rIns="521207" bIns="182880" rtlCol="0" anchor="b">
            <a:spAutoFit/>
          </a:bodyPr>
          <a:lstStyle/>
          <a:p>
            <a:r>
              <a:rPr lang="en-US" sz="2800" dirty="0">
                <a:solidFill>
                  <a:srgbClr val="0070C0"/>
                </a:solidFill>
                <a:latin typeface="Calibri" charset="0"/>
                <a:ea typeface="Calibri" charset="0"/>
                <a:cs typeface="Calibri" charset="0"/>
              </a:rPr>
              <a:t>Application of the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Targeted Proteomics Platform for Profiling Human Patient and Murine Plasma Specimens </a:t>
            </a:r>
          </a:p>
        </p:txBody>
      </p:sp>
      <p:pic>
        <p:nvPicPr>
          <p:cNvPr id="22" name="Picture 21"/>
          <p:cNvPicPr>
            <a:picLocks noChangeAspect="1"/>
          </p:cNvPicPr>
          <p:nvPr/>
        </p:nvPicPr>
        <p:blipFill>
          <a:blip r:embed="rId4" cstate="print">
            <a:biLevel thresh="75000"/>
            <a:alphaModFix amt="5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3172" y="2338731"/>
            <a:ext cx="1962003" cy="904305"/>
          </a:xfrm>
          <a:prstGeom prst="rect">
            <a:avLst/>
          </a:prstGeom>
          <a:noFill/>
          <a:ln>
            <a:noFill/>
          </a:ln>
        </p:spPr>
      </p:pic>
      <p:sp>
        <p:nvSpPr>
          <p:cNvPr id="42" name="TextBox 41"/>
          <p:cNvSpPr txBox="1"/>
          <p:nvPr/>
        </p:nvSpPr>
        <p:spPr>
          <a:xfrm>
            <a:off x="6141225" y="4999900"/>
            <a:ext cx="2612999" cy="461665"/>
          </a:xfrm>
          <a:prstGeom prst="rect">
            <a:avLst/>
          </a:prstGeom>
          <a:noFill/>
        </p:spPr>
        <p:txBody>
          <a:bodyPr wrap="square" lIns="0" tIns="182880" rIns="0" bIns="0" rtlCol="0" anchor="t">
            <a:spAutoFit/>
          </a:bodyPr>
          <a:lstStyle/>
          <a:p>
            <a:pPr algn="r"/>
            <a:r>
              <a:rPr lang="en-US" sz="1800" dirty="0">
                <a:solidFill>
                  <a:srgbClr val="0070C0"/>
                </a:solidFill>
                <a:latin typeface="Calibri" charset="0"/>
                <a:ea typeface="Calibri" charset="0"/>
                <a:cs typeface="Calibri" charset="0"/>
              </a:rPr>
              <a:t>February 9, 2024</a:t>
            </a:r>
          </a:p>
        </p:txBody>
      </p:sp>
      <p:sp>
        <p:nvSpPr>
          <p:cNvPr id="51" name="TextBox 50"/>
          <p:cNvSpPr txBox="1"/>
          <p:nvPr/>
        </p:nvSpPr>
        <p:spPr>
          <a:xfrm>
            <a:off x="45225" y="6361461"/>
            <a:ext cx="12192000" cy="461665"/>
          </a:xfrm>
          <a:prstGeom prst="rect">
            <a:avLst/>
          </a:prstGeom>
          <a:noFill/>
        </p:spPr>
        <p:txBody>
          <a:bodyPr wrap="square" lIns="0" tIns="182880" rIns="0" bIns="0" rtlCol="0" anchor="t">
            <a:spAutoFit/>
          </a:bodyPr>
          <a:lstStyle/>
          <a:p>
            <a:pPr algn="ctr"/>
            <a:r>
              <a:rPr lang="en-US" sz="1800" dirty="0">
                <a:solidFill>
                  <a:schemeClr val="tx1">
                    <a:lumMod val="75000"/>
                    <a:lumOff val="25000"/>
                  </a:schemeClr>
                </a:solidFill>
                <a:latin typeface="Calibri" charset="0"/>
                <a:ea typeface="Calibri" charset="0"/>
                <a:cs typeface="Calibri" charset="0"/>
              </a:rPr>
              <a:t>CEDAR Project Milestone presentation</a:t>
            </a:r>
          </a:p>
        </p:txBody>
      </p:sp>
      <p:cxnSp>
        <p:nvCxnSpPr>
          <p:cNvPr id="54" name="Straight Connector 53"/>
          <p:cNvCxnSpPr/>
          <p:nvPr/>
        </p:nvCxnSpPr>
        <p:spPr>
          <a:xfrm>
            <a:off x="677159" y="5007937"/>
            <a:ext cx="807545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8491" y="4984510"/>
            <a:ext cx="6053049" cy="1107996"/>
          </a:xfrm>
          <a:prstGeom prst="rect">
            <a:avLst/>
          </a:prstGeom>
          <a:noFill/>
        </p:spPr>
        <p:txBody>
          <a:bodyPr wrap="square" lIns="0" tIns="182880" rIns="0" bIns="0" rtlCol="0" anchor="t">
            <a:spAutoFit/>
          </a:bodyPr>
          <a:lstStyle/>
          <a:p>
            <a:r>
              <a:rPr lang="en-US" sz="2000" dirty="0">
                <a:solidFill>
                  <a:srgbClr val="0070C0"/>
                </a:solidFill>
                <a:latin typeface="Calibri" charset="0"/>
                <a:ea typeface="Calibri" charset="0"/>
                <a:cs typeface="Calibri" charset="0"/>
              </a:rPr>
              <a:t>Matthew Chang, Sophia Soriano, Mark R. Flory, Jessie May Cartier, Aaron Grossberg, Ryan Kopp</a:t>
            </a:r>
          </a:p>
          <a:p>
            <a:r>
              <a:rPr lang="en-US" sz="2000" i="1" dirty="0">
                <a:solidFill>
                  <a:srgbClr val="0070C0"/>
                </a:solidFill>
                <a:latin typeface="Calibri" charset="0"/>
                <a:ea typeface="Calibri" charset="0"/>
                <a:cs typeface="Calibri" charset="0"/>
              </a:rPr>
              <a:t>Facilitator: James McGann</a:t>
            </a:r>
          </a:p>
        </p:txBody>
      </p:sp>
    </p:spTree>
    <p:extLst>
      <p:ext uri="{BB962C8B-B14F-4D97-AF65-F5344CB8AC3E}">
        <p14:creationId xmlns:p14="http://schemas.microsoft.com/office/powerpoint/2010/main" val="35141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13656" y="1095088"/>
            <a:ext cx="11778343" cy="4605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4950" indent="-234950" fontAlgn="auto">
              <a:lnSpc>
                <a:spcPct val="110000"/>
              </a:lnSpc>
              <a:spcBef>
                <a:spcPts val="1000"/>
              </a:spcBef>
              <a:spcAft>
                <a:spcPts val="0"/>
              </a:spcAft>
              <a:buClr>
                <a:srgbClr val="00B0F0"/>
              </a:buClr>
              <a:buFont typeface="Wingdings" charset="2"/>
              <a:buChar char="§"/>
            </a:pPr>
            <a:r>
              <a:rPr lang="en-US" sz="1800" u="none" dirty="0">
                <a:solidFill>
                  <a:schemeClr val="tx1">
                    <a:lumMod val="75000"/>
                    <a:lumOff val="25000"/>
                  </a:schemeClr>
                </a:solidFill>
              </a:rPr>
              <a:t>Sample datasets returned well before expected dat</a:t>
            </a:r>
            <a:r>
              <a:rPr lang="en-US" sz="1800" dirty="0">
                <a:solidFill>
                  <a:schemeClr val="tx1">
                    <a:lumMod val="75000"/>
                    <a:lumOff val="25000"/>
                  </a:schemeClr>
                </a:solidFill>
              </a:rPr>
              <a:t>e of 3 months after sample submission</a:t>
            </a:r>
          </a:p>
          <a:p>
            <a:pPr marL="234950" indent="-234950" fontAlgn="auto">
              <a:lnSpc>
                <a:spcPct val="110000"/>
              </a:lnSpc>
              <a:spcBef>
                <a:spcPts val="1000"/>
              </a:spcBef>
              <a:spcAft>
                <a:spcPts val="0"/>
              </a:spcAft>
              <a:buClr>
                <a:srgbClr val="00B0F0"/>
              </a:buClr>
              <a:buFont typeface="Wingdings" charset="2"/>
              <a:buChar char="§"/>
            </a:pPr>
            <a:endParaRPr lang="en-US" sz="1800" dirty="0">
              <a:solidFill>
                <a:schemeClr val="tx1">
                  <a:lumMod val="75000"/>
                  <a:lumOff val="25000"/>
                </a:schemeClr>
              </a:solidFill>
            </a:endParaRPr>
          </a:p>
          <a:p>
            <a:pPr marL="234950" indent="-234950" fontAlgn="auto">
              <a:lnSpc>
                <a:spcPct val="110000"/>
              </a:lnSpc>
              <a:spcBef>
                <a:spcPts val="1000"/>
              </a:spcBef>
              <a:spcAft>
                <a:spcPts val="0"/>
              </a:spcAft>
              <a:buClr>
                <a:srgbClr val="00B0F0"/>
              </a:buClr>
              <a:buFont typeface="Wingdings" charset="2"/>
              <a:buChar char="§"/>
            </a:pPr>
            <a:r>
              <a:rPr lang="en-US" sz="1800" b="1" dirty="0">
                <a:solidFill>
                  <a:schemeClr val="tx1">
                    <a:lumMod val="75000"/>
                    <a:lumOff val="25000"/>
                  </a:schemeClr>
                </a:solidFill>
              </a:rPr>
              <a:t>Murine plasma specimens </a:t>
            </a:r>
            <a:r>
              <a:rPr lang="en-US" sz="1800" dirty="0">
                <a:solidFill>
                  <a:schemeClr val="tx1">
                    <a:lumMod val="75000"/>
                    <a:lumOff val="25000"/>
                  </a:schemeClr>
                </a:solidFill>
              </a:rPr>
              <a:t>(subset of those used for murine Seer PDAC study in progress)</a:t>
            </a:r>
          </a:p>
          <a:p>
            <a:pPr lvl="2" fontAlgn="auto">
              <a:lnSpc>
                <a:spcPct val="110000"/>
              </a:lnSpc>
              <a:spcBef>
                <a:spcPts val="1000"/>
              </a:spcBef>
              <a:spcAft>
                <a:spcPts val="0"/>
              </a:spcAft>
            </a:pPr>
            <a:endParaRPr lang="en-US" sz="1800" dirty="0">
              <a:solidFill>
                <a:schemeClr val="tx1">
                  <a:lumMod val="75000"/>
                  <a:lumOff val="25000"/>
                </a:schemeClr>
              </a:solidFill>
            </a:endParaRPr>
          </a:p>
          <a:p>
            <a:pPr lvl="2" fontAlgn="auto">
              <a:lnSpc>
                <a:spcPct val="110000"/>
              </a:lnSpc>
              <a:spcBef>
                <a:spcPts val="1000"/>
              </a:spcBef>
              <a:spcAft>
                <a:spcPts val="0"/>
              </a:spcAft>
            </a:pPr>
            <a:r>
              <a:rPr lang="en-US" sz="1800" dirty="0">
                <a:solidFill>
                  <a:schemeClr val="tx1">
                    <a:lumMod val="75000"/>
                    <a:lumOff val="25000"/>
                  </a:schemeClr>
                </a:solidFill>
              </a:rPr>
              <a:t>70 individual specimens, from various study arms</a:t>
            </a:r>
          </a:p>
          <a:p>
            <a:pPr lvl="2" fontAlgn="auto">
              <a:lnSpc>
                <a:spcPct val="110000"/>
              </a:lnSpc>
              <a:spcBef>
                <a:spcPts val="1000"/>
              </a:spcBef>
              <a:spcAft>
                <a:spcPts val="0"/>
              </a:spcAft>
            </a:pPr>
            <a:r>
              <a:rPr lang="en-US" sz="1800" dirty="0">
                <a:solidFill>
                  <a:schemeClr val="tx1">
                    <a:lumMod val="75000"/>
                    <a:lumOff val="25000"/>
                  </a:schemeClr>
                </a:solidFill>
              </a:rPr>
              <a:t>2 samples with presumed </a:t>
            </a:r>
            <a:r>
              <a:rPr lang="en-US" sz="1800" dirty="0" err="1">
                <a:solidFill>
                  <a:schemeClr val="tx1">
                    <a:lumMod val="75000"/>
                    <a:lumOff val="25000"/>
                  </a:schemeClr>
                </a:solidFill>
              </a:rPr>
              <a:t>hemoloysis</a:t>
            </a:r>
            <a:r>
              <a:rPr lang="en-US" sz="1800" dirty="0">
                <a:solidFill>
                  <a:schemeClr val="tx1">
                    <a:lumMod val="75000"/>
                    <a:lumOff val="25000"/>
                  </a:schemeClr>
                </a:solidFill>
              </a:rPr>
              <a:t> based on color, NOT analyzed in house</a:t>
            </a:r>
          </a:p>
          <a:p>
            <a:pPr lvl="2" fontAlgn="auto">
              <a:lnSpc>
                <a:spcPct val="110000"/>
              </a:lnSpc>
              <a:spcBef>
                <a:spcPts val="1000"/>
              </a:spcBef>
              <a:spcAft>
                <a:spcPts val="0"/>
              </a:spcAft>
            </a:pPr>
            <a:endParaRPr lang="en-US" sz="1800" dirty="0">
              <a:solidFill>
                <a:schemeClr val="tx1">
                  <a:lumMod val="75000"/>
                  <a:lumOff val="25000"/>
                </a:schemeClr>
              </a:solidFill>
            </a:endParaRPr>
          </a:p>
          <a:p>
            <a:pPr lvl="2" fontAlgn="auto">
              <a:lnSpc>
                <a:spcPct val="110000"/>
              </a:lnSpc>
              <a:spcBef>
                <a:spcPts val="1000"/>
              </a:spcBef>
              <a:spcAft>
                <a:spcPts val="0"/>
              </a:spcAft>
            </a:pPr>
            <a:r>
              <a:rPr lang="en-US" sz="1800" dirty="0">
                <a:solidFill>
                  <a:schemeClr val="tx1">
                    <a:lumMod val="75000"/>
                    <a:lumOff val="25000"/>
                  </a:schemeClr>
                </a:solidFill>
              </a:rPr>
              <a:t>Pooled plasma from 65 specimens</a:t>
            </a:r>
          </a:p>
          <a:p>
            <a:pPr lvl="3" fontAlgn="auto">
              <a:lnSpc>
                <a:spcPct val="110000"/>
              </a:lnSpc>
              <a:spcBef>
                <a:spcPts val="1000"/>
              </a:spcBef>
              <a:spcAft>
                <a:spcPts val="0"/>
              </a:spcAft>
              <a:buFont typeface="Wingdings" panose="05000000000000000000" pitchFamily="2" charset="2"/>
              <a:buChar char="Ø"/>
            </a:pPr>
            <a:r>
              <a:rPr lang="en-US" sz="1800" dirty="0">
                <a:solidFill>
                  <a:schemeClr val="tx1">
                    <a:lumMod val="75000"/>
                    <a:lumOff val="25000"/>
                  </a:schemeClr>
                </a:solidFill>
              </a:rPr>
              <a:t>3 replicates, each 55 ul “neat” pooled plasma</a:t>
            </a:r>
          </a:p>
          <a:p>
            <a:pPr lvl="3" fontAlgn="auto">
              <a:lnSpc>
                <a:spcPct val="110000"/>
              </a:lnSpc>
              <a:spcBef>
                <a:spcPts val="1000"/>
              </a:spcBef>
              <a:spcAft>
                <a:spcPts val="0"/>
              </a:spcAft>
              <a:buFont typeface="Wingdings" panose="05000000000000000000" pitchFamily="2" charset="2"/>
              <a:buChar char="Ø"/>
            </a:pPr>
            <a:r>
              <a:rPr lang="en-US" sz="1800" dirty="0">
                <a:solidFill>
                  <a:schemeClr val="tx1">
                    <a:lumMod val="75000"/>
                    <a:lumOff val="25000"/>
                  </a:schemeClr>
                </a:solidFill>
              </a:rPr>
              <a:t>3 replicates, each 35 ul diluted to 55 ul using PBS</a:t>
            </a:r>
          </a:p>
          <a:p>
            <a:pPr lvl="3" fontAlgn="auto">
              <a:lnSpc>
                <a:spcPct val="110000"/>
              </a:lnSpc>
              <a:spcBef>
                <a:spcPts val="1000"/>
              </a:spcBef>
              <a:spcAft>
                <a:spcPts val="0"/>
              </a:spcAft>
              <a:buFont typeface="Wingdings" panose="05000000000000000000" pitchFamily="2" charset="2"/>
              <a:buChar char="Ø"/>
            </a:pPr>
            <a:r>
              <a:rPr lang="en-US" sz="1800" dirty="0">
                <a:solidFill>
                  <a:schemeClr val="tx1">
                    <a:lumMod val="75000"/>
                    <a:lumOff val="25000"/>
                  </a:schemeClr>
                </a:solidFill>
              </a:rPr>
              <a:t>3 replicates, each with 35 ul and NOT diluted </a:t>
            </a:r>
          </a:p>
          <a:p>
            <a:pPr lvl="3" fontAlgn="auto">
              <a:lnSpc>
                <a:spcPct val="110000"/>
              </a:lnSpc>
              <a:spcBef>
                <a:spcPts val="1000"/>
              </a:spcBef>
              <a:spcAft>
                <a:spcPts val="0"/>
              </a:spcAft>
              <a:buFont typeface="Courier New" panose="02070309020205020404" pitchFamily="49" charset="0"/>
              <a:buChar char="o"/>
            </a:pPr>
            <a:endParaRPr lang="en-US" sz="1800" dirty="0">
              <a:solidFill>
                <a:schemeClr val="tx1">
                  <a:lumMod val="75000"/>
                  <a:lumOff val="25000"/>
                </a:schemeClr>
              </a:solidFill>
            </a:endParaRPr>
          </a:p>
          <a:p>
            <a:pPr lvl="2" fontAlgn="auto">
              <a:lnSpc>
                <a:spcPct val="110000"/>
              </a:lnSpc>
              <a:spcBef>
                <a:spcPts val="1000"/>
              </a:spcBef>
              <a:spcAft>
                <a:spcPts val="0"/>
              </a:spcAft>
              <a:buClr>
                <a:srgbClr val="00B0F0"/>
              </a:buClr>
            </a:pPr>
            <a:endParaRPr lang="en-US" sz="1200" dirty="0">
              <a:solidFill>
                <a:schemeClr val="tx1">
                  <a:lumMod val="75000"/>
                  <a:lumOff val="25000"/>
                </a:schemeClr>
              </a:solidFill>
            </a:endParaRPr>
          </a:p>
          <a:p>
            <a:pPr marL="0" indent="0" fontAlgn="auto">
              <a:lnSpc>
                <a:spcPct val="110000"/>
              </a:lnSpc>
              <a:spcBef>
                <a:spcPts val="1000"/>
              </a:spcBef>
              <a:spcAft>
                <a:spcPts val="0"/>
              </a:spcAft>
              <a:buClr>
                <a:srgbClr val="00B0F0"/>
              </a:buClr>
              <a:buNone/>
            </a:pPr>
            <a:endParaRPr lang="en-US" sz="1800" u="none"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9319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Excellent speed on return of datasets from </a:t>
            </a:r>
            <a:r>
              <a:rPr lang="en-US" sz="1800" b="1" dirty="0" err="1">
                <a:solidFill>
                  <a:schemeClr val="bg1"/>
                </a:solidFill>
                <a:ea typeface="Calibri" charset="0"/>
              </a:rPr>
              <a:t>SomaLogic</a:t>
            </a:r>
            <a:r>
              <a:rPr lang="en-US" sz="1800" b="1" dirty="0">
                <a:solidFill>
                  <a:schemeClr val="bg1"/>
                </a:solidFill>
                <a:ea typeface="Calibri" charset="0"/>
              </a:rPr>
              <a:t>; Strategic Sample Selection</a:t>
            </a:r>
          </a:p>
        </p:txBody>
      </p:sp>
      <p:pic>
        <p:nvPicPr>
          <p:cNvPr id="8" name="Picture 4" descr="Laboratory Glass Test Tube With Blood After Separation Of Blood Plasma  Vector Illustration Stock Illustration - Download Image Now - iStock">
            <a:extLst>
              <a:ext uri="{FF2B5EF4-FFF2-40B4-BE49-F238E27FC236}">
                <a16:creationId xmlns:a16="http://schemas.microsoft.com/office/drawing/2014/main" id="{25024C26-414B-4706-B775-5A754F397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5460" y="3415379"/>
            <a:ext cx="685800" cy="9397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ee Cartoon Mouse Picture, Download Free Cartoon Mouse ...">
            <a:extLst>
              <a:ext uri="{FF2B5EF4-FFF2-40B4-BE49-F238E27FC236}">
                <a16:creationId xmlns:a16="http://schemas.microsoft.com/office/drawing/2014/main" id="{B492688E-11B4-452C-B30E-4F358F652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720" y="3099813"/>
            <a:ext cx="950739" cy="9377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FD3E133-48B7-4514-AB5B-7A4D80E676F7}"/>
              </a:ext>
            </a:extLst>
          </p:cNvPr>
          <p:cNvSpPr/>
          <p:nvPr/>
        </p:nvSpPr>
        <p:spPr bwMode="auto">
          <a:xfrm>
            <a:off x="279400" y="1841500"/>
            <a:ext cx="11155680" cy="3939485"/>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5D741177-D071-4468-94F3-B5BEFD7E3BFA}"/>
              </a:ext>
            </a:extLst>
          </p:cNvPr>
          <p:cNvSpPr/>
          <p:nvPr/>
        </p:nvSpPr>
        <p:spPr bwMode="auto">
          <a:xfrm>
            <a:off x="10464800" y="4317078"/>
            <a:ext cx="368300" cy="12996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40082029-85A2-4571-B0CE-7DE2B8A7D754}"/>
              </a:ext>
            </a:extLst>
          </p:cNvPr>
          <p:cNvSpPr txBox="1"/>
          <p:nvPr/>
        </p:nvSpPr>
        <p:spPr>
          <a:xfrm>
            <a:off x="413656" y="152755"/>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Sample Recap</a:t>
            </a:r>
          </a:p>
        </p:txBody>
      </p:sp>
    </p:spTree>
    <p:extLst>
      <p:ext uri="{BB962C8B-B14F-4D97-AF65-F5344CB8AC3E}">
        <p14:creationId xmlns:p14="http://schemas.microsoft.com/office/powerpoint/2010/main" val="190425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3656" y="152755"/>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Sample Recap</a:t>
            </a:r>
          </a:p>
        </p:txBody>
      </p:sp>
      <p:sp>
        <p:nvSpPr>
          <p:cNvPr id="6" name="Content Placeholder 2"/>
          <p:cNvSpPr txBox="1">
            <a:spLocks/>
          </p:cNvSpPr>
          <p:nvPr/>
        </p:nvSpPr>
        <p:spPr>
          <a:xfrm>
            <a:off x="439056" y="1196688"/>
            <a:ext cx="11778343" cy="4605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4950" indent="-234950" fontAlgn="auto">
              <a:lnSpc>
                <a:spcPct val="110000"/>
              </a:lnSpc>
              <a:spcBef>
                <a:spcPts val="1000"/>
              </a:spcBef>
              <a:spcAft>
                <a:spcPts val="0"/>
              </a:spcAft>
              <a:buClr>
                <a:srgbClr val="00B0F0"/>
              </a:buClr>
              <a:buFont typeface="Wingdings" charset="2"/>
              <a:buChar char="§"/>
            </a:pPr>
            <a:r>
              <a:rPr lang="en-US" sz="1800" u="none" dirty="0">
                <a:solidFill>
                  <a:schemeClr val="tx1">
                    <a:lumMod val="75000"/>
                    <a:lumOff val="25000"/>
                  </a:schemeClr>
                </a:solidFill>
              </a:rPr>
              <a:t>Sample datasets returned well before expected dat</a:t>
            </a:r>
            <a:r>
              <a:rPr lang="en-US" sz="1800" dirty="0">
                <a:solidFill>
                  <a:schemeClr val="tx1">
                    <a:lumMod val="75000"/>
                    <a:lumOff val="25000"/>
                  </a:schemeClr>
                </a:solidFill>
              </a:rPr>
              <a:t>e of 3 months after sample submission</a:t>
            </a:r>
          </a:p>
          <a:p>
            <a:pPr marL="234950" indent="-234950" fontAlgn="auto">
              <a:lnSpc>
                <a:spcPct val="110000"/>
              </a:lnSpc>
              <a:spcBef>
                <a:spcPts val="1000"/>
              </a:spcBef>
              <a:spcAft>
                <a:spcPts val="0"/>
              </a:spcAft>
              <a:buClr>
                <a:srgbClr val="00B0F0"/>
              </a:buClr>
              <a:buFont typeface="Wingdings" charset="2"/>
              <a:buChar char="§"/>
            </a:pPr>
            <a:endParaRPr lang="en-US" sz="1800" dirty="0">
              <a:solidFill>
                <a:schemeClr val="tx1">
                  <a:lumMod val="75000"/>
                  <a:lumOff val="25000"/>
                </a:schemeClr>
              </a:solidFill>
            </a:endParaRPr>
          </a:p>
          <a:p>
            <a:pPr marL="234950" indent="-234950" fontAlgn="auto">
              <a:lnSpc>
                <a:spcPct val="110000"/>
              </a:lnSpc>
              <a:spcBef>
                <a:spcPts val="1000"/>
              </a:spcBef>
              <a:spcAft>
                <a:spcPts val="0"/>
              </a:spcAft>
              <a:buClr>
                <a:srgbClr val="00B0F0"/>
              </a:buClr>
              <a:buFont typeface="Wingdings" charset="2"/>
              <a:buChar char="§"/>
            </a:pPr>
            <a:r>
              <a:rPr lang="en-US" sz="1800" b="1" dirty="0">
                <a:solidFill>
                  <a:schemeClr val="tx1">
                    <a:lumMod val="75000"/>
                    <a:lumOff val="25000"/>
                  </a:schemeClr>
                </a:solidFill>
              </a:rPr>
              <a:t>Human plasma specimens </a:t>
            </a:r>
            <a:r>
              <a:rPr lang="en-US" sz="1800" dirty="0">
                <a:solidFill>
                  <a:schemeClr val="tx1">
                    <a:lumMod val="75000"/>
                    <a:lumOff val="25000"/>
                  </a:schemeClr>
                </a:solidFill>
              </a:rPr>
              <a:t>(subset of those used for Pilot Seer analysis during platform testing)</a:t>
            </a:r>
          </a:p>
          <a:p>
            <a:pPr lvl="2" fontAlgn="auto">
              <a:lnSpc>
                <a:spcPct val="110000"/>
              </a:lnSpc>
              <a:spcBef>
                <a:spcPts val="1000"/>
              </a:spcBef>
              <a:spcAft>
                <a:spcPts val="0"/>
              </a:spcAft>
            </a:pPr>
            <a:endParaRPr lang="en-US" sz="1800" dirty="0">
              <a:solidFill>
                <a:schemeClr val="tx1">
                  <a:lumMod val="75000"/>
                  <a:lumOff val="25000"/>
                </a:schemeClr>
              </a:solidFill>
            </a:endParaRPr>
          </a:p>
          <a:p>
            <a:pPr lvl="2" fontAlgn="auto">
              <a:lnSpc>
                <a:spcPct val="110000"/>
              </a:lnSpc>
              <a:spcBef>
                <a:spcPts val="1000"/>
              </a:spcBef>
              <a:spcAft>
                <a:spcPts val="0"/>
              </a:spcAft>
            </a:pPr>
            <a:r>
              <a:rPr lang="en-US" sz="1800" dirty="0">
                <a:solidFill>
                  <a:schemeClr val="tx1">
                    <a:lumMod val="75000"/>
                    <a:lumOff val="25000"/>
                  </a:schemeClr>
                </a:solidFill>
              </a:rPr>
              <a:t>30 individual specimens, mixture of prostate cancer and comparators</a:t>
            </a:r>
          </a:p>
          <a:p>
            <a:pPr lvl="2" fontAlgn="auto">
              <a:lnSpc>
                <a:spcPct val="110000"/>
              </a:lnSpc>
              <a:spcBef>
                <a:spcPts val="1000"/>
              </a:spcBef>
              <a:spcAft>
                <a:spcPts val="0"/>
              </a:spcAft>
            </a:pPr>
            <a:endParaRPr lang="en-US" sz="1800" dirty="0">
              <a:solidFill>
                <a:schemeClr val="tx1">
                  <a:lumMod val="75000"/>
                  <a:lumOff val="25000"/>
                </a:schemeClr>
              </a:solidFill>
            </a:endParaRPr>
          </a:p>
          <a:p>
            <a:pPr lvl="2" fontAlgn="auto">
              <a:lnSpc>
                <a:spcPct val="110000"/>
              </a:lnSpc>
              <a:spcBef>
                <a:spcPts val="1000"/>
              </a:spcBef>
              <a:spcAft>
                <a:spcPts val="0"/>
              </a:spcAft>
            </a:pPr>
            <a:r>
              <a:rPr lang="en-US" sz="1800" dirty="0">
                <a:solidFill>
                  <a:schemeClr val="tx1">
                    <a:lumMod val="75000"/>
                    <a:lumOff val="25000"/>
                  </a:schemeClr>
                </a:solidFill>
              </a:rPr>
              <a:t>Pooled plasma from 23 specimens</a:t>
            </a:r>
          </a:p>
          <a:p>
            <a:pPr lvl="3" fontAlgn="auto">
              <a:lnSpc>
                <a:spcPct val="110000"/>
              </a:lnSpc>
              <a:spcBef>
                <a:spcPts val="1000"/>
              </a:spcBef>
              <a:spcAft>
                <a:spcPts val="0"/>
              </a:spcAft>
              <a:buFont typeface="Wingdings" panose="05000000000000000000" pitchFamily="2" charset="2"/>
              <a:buChar char="Ø"/>
            </a:pPr>
            <a:r>
              <a:rPr lang="en-US" sz="1800" dirty="0">
                <a:solidFill>
                  <a:schemeClr val="tx1">
                    <a:lumMod val="75000"/>
                    <a:lumOff val="25000"/>
                  </a:schemeClr>
                </a:solidFill>
              </a:rPr>
              <a:t>3 replicates, each 55 ul pooled plasma</a:t>
            </a:r>
          </a:p>
          <a:p>
            <a:pPr lvl="3" fontAlgn="auto">
              <a:lnSpc>
                <a:spcPct val="110000"/>
              </a:lnSpc>
              <a:spcBef>
                <a:spcPts val="1000"/>
              </a:spcBef>
              <a:spcAft>
                <a:spcPts val="0"/>
              </a:spcAft>
              <a:buFont typeface="Wingdings" panose="05000000000000000000" pitchFamily="2" charset="2"/>
              <a:buChar char="Ø"/>
            </a:pPr>
            <a:r>
              <a:rPr lang="en-US" sz="1800" dirty="0">
                <a:solidFill>
                  <a:schemeClr val="tx1">
                    <a:lumMod val="75000"/>
                    <a:lumOff val="25000"/>
                  </a:schemeClr>
                </a:solidFill>
              </a:rPr>
              <a:t>3 replicates, each 35 ul diluted to 55 ul using PBS</a:t>
            </a:r>
          </a:p>
          <a:p>
            <a:pPr lvl="3" fontAlgn="auto">
              <a:lnSpc>
                <a:spcPct val="110000"/>
              </a:lnSpc>
              <a:spcBef>
                <a:spcPts val="1000"/>
              </a:spcBef>
              <a:spcAft>
                <a:spcPts val="0"/>
              </a:spcAft>
              <a:buFont typeface="Wingdings" panose="05000000000000000000" pitchFamily="2" charset="2"/>
              <a:buChar char="Ø"/>
            </a:pPr>
            <a:r>
              <a:rPr lang="en-US" sz="1800" dirty="0">
                <a:solidFill>
                  <a:schemeClr val="tx1">
                    <a:lumMod val="75000"/>
                    <a:lumOff val="25000"/>
                  </a:schemeClr>
                </a:solidFill>
              </a:rPr>
              <a:t>3 replicates, each with 35 ul and NOT diluted </a:t>
            </a:r>
          </a:p>
          <a:p>
            <a:pPr lvl="3" fontAlgn="auto">
              <a:lnSpc>
                <a:spcPct val="110000"/>
              </a:lnSpc>
              <a:spcBef>
                <a:spcPts val="1000"/>
              </a:spcBef>
              <a:spcAft>
                <a:spcPts val="0"/>
              </a:spcAft>
              <a:buFont typeface="Courier New" panose="02070309020205020404" pitchFamily="49" charset="0"/>
              <a:buChar char="o"/>
            </a:pPr>
            <a:endParaRPr lang="en-US" sz="1800" dirty="0">
              <a:solidFill>
                <a:schemeClr val="tx1">
                  <a:lumMod val="75000"/>
                  <a:lumOff val="25000"/>
                </a:schemeClr>
              </a:solidFill>
            </a:endParaRPr>
          </a:p>
          <a:p>
            <a:pPr lvl="2" fontAlgn="auto">
              <a:lnSpc>
                <a:spcPct val="110000"/>
              </a:lnSpc>
              <a:spcBef>
                <a:spcPts val="1000"/>
              </a:spcBef>
              <a:spcAft>
                <a:spcPts val="0"/>
              </a:spcAft>
              <a:buClr>
                <a:srgbClr val="00B0F0"/>
              </a:buClr>
            </a:pPr>
            <a:endParaRPr lang="en-US" sz="1200" dirty="0">
              <a:solidFill>
                <a:schemeClr val="tx1">
                  <a:lumMod val="75000"/>
                  <a:lumOff val="25000"/>
                </a:schemeClr>
              </a:solidFill>
            </a:endParaRPr>
          </a:p>
          <a:p>
            <a:pPr marL="0" indent="0" fontAlgn="auto">
              <a:lnSpc>
                <a:spcPct val="110000"/>
              </a:lnSpc>
              <a:spcBef>
                <a:spcPts val="1000"/>
              </a:spcBef>
              <a:spcAft>
                <a:spcPts val="0"/>
              </a:spcAft>
              <a:buClr>
                <a:srgbClr val="00B0F0"/>
              </a:buClr>
              <a:buNone/>
            </a:pPr>
            <a:endParaRPr lang="en-US" sz="1800" u="none" dirty="0">
              <a:solidFill>
                <a:schemeClr val="tx1">
                  <a:lumMod val="75000"/>
                  <a:lumOff val="25000"/>
                </a:schemeClr>
              </a:solidFill>
            </a:endParaRPr>
          </a:p>
        </p:txBody>
      </p:sp>
      <p:pic>
        <p:nvPicPr>
          <p:cNvPr id="9" name="Picture 4" descr="Laboratory Glass Test Tube With Blood After Separation Of Blood Plasma  Vector Illustration Stock Illustration - Download Image Now - iStock">
            <a:extLst>
              <a:ext uri="{FF2B5EF4-FFF2-40B4-BE49-F238E27FC236}">
                <a16:creationId xmlns:a16="http://schemas.microsoft.com/office/drawing/2014/main" id="{B5D5BBED-237A-4885-AA9D-74C9407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0860" y="3415379"/>
            <a:ext cx="685800" cy="9397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itruvian man, modern stylization, vector Stock Vector by ©kseniabravo  112867110">
            <a:extLst>
              <a:ext uri="{FF2B5EF4-FFF2-40B4-BE49-F238E27FC236}">
                <a16:creationId xmlns:a16="http://schemas.microsoft.com/office/drawing/2014/main" id="{70D1CEE7-7EF7-484D-82A4-AE5EB9AF7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8637" y="2734469"/>
            <a:ext cx="1389061" cy="13890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0E605E-0FF2-4300-B07C-2A9E9C2C00E8}"/>
              </a:ext>
            </a:extLst>
          </p:cNvPr>
          <p:cNvSpPr txBox="1"/>
          <p:nvPr/>
        </p:nvSpPr>
        <p:spPr>
          <a:xfrm>
            <a:off x="413657" y="59319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Excellent speed on return of datasets from </a:t>
            </a:r>
            <a:r>
              <a:rPr lang="en-US" sz="1800" b="1" dirty="0" err="1">
                <a:solidFill>
                  <a:schemeClr val="bg1"/>
                </a:solidFill>
                <a:ea typeface="Calibri" charset="0"/>
              </a:rPr>
              <a:t>SomaLogic</a:t>
            </a:r>
            <a:r>
              <a:rPr lang="en-US" sz="1800" b="1" dirty="0">
                <a:solidFill>
                  <a:schemeClr val="bg1"/>
                </a:solidFill>
                <a:ea typeface="Calibri" charset="0"/>
              </a:rPr>
              <a:t>; Strategic Sample Selection</a:t>
            </a:r>
          </a:p>
        </p:txBody>
      </p:sp>
      <p:sp>
        <p:nvSpPr>
          <p:cNvPr id="12" name="Rectangle 11">
            <a:extLst>
              <a:ext uri="{FF2B5EF4-FFF2-40B4-BE49-F238E27FC236}">
                <a16:creationId xmlns:a16="http://schemas.microsoft.com/office/drawing/2014/main" id="{350FD3F2-81C9-4BDB-A556-597B624F02D8}"/>
              </a:ext>
            </a:extLst>
          </p:cNvPr>
          <p:cNvSpPr/>
          <p:nvPr/>
        </p:nvSpPr>
        <p:spPr bwMode="auto">
          <a:xfrm>
            <a:off x="279400" y="1841500"/>
            <a:ext cx="11155680" cy="3939485"/>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 name="Rectangle 1">
            <a:extLst>
              <a:ext uri="{FF2B5EF4-FFF2-40B4-BE49-F238E27FC236}">
                <a16:creationId xmlns:a16="http://schemas.microsoft.com/office/drawing/2014/main" id="{D4A59C44-103E-4316-885D-C31C7605842B}"/>
              </a:ext>
            </a:extLst>
          </p:cNvPr>
          <p:cNvSpPr/>
          <p:nvPr/>
        </p:nvSpPr>
        <p:spPr bwMode="auto">
          <a:xfrm>
            <a:off x="10464800" y="4317078"/>
            <a:ext cx="368300" cy="12996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4778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Recap: Initial data analysis on SomaLogic outputs</a:t>
            </a:r>
          </a:p>
          <a:p>
            <a:r>
              <a:rPr lang="en-US" sz="2800" i="1" dirty="0">
                <a:solidFill>
                  <a:srgbClr val="0070C0"/>
                </a:solidFill>
                <a:latin typeface="Calibri" charset="0"/>
                <a:ea typeface="Calibri" charset="0"/>
                <a:cs typeface="Calibri" charset="0"/>
              </a:rPr>
              <a:t>SomaLogic Analysis Workflow</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9672203"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2" name="Rounded Rectangle 1">
            <a:extLst>
              <a:ext uri="{FF2B5EF4-FFF2-40B4-BE49-F238E27FC236}">
                <a16:creationId xmlns:a16="http://schemas.microsoft.com/office/drawing/2014/main" id="{8773C3EB-3F66-3C34-5D78-8AF5B6CEBCA7}"/>
              </a:ext>
            </a:extLst>
          </p:cNvPr>
          <p:cNvSpPr/>
          <p:nvPr/>
        </p:nvSpPr>
        <p:spPr bwMode="auto">
          <a:xfrm>
            <a:off x="2811916" y="2998113"/>
            <a:ext cx="1776090" cy="861774"/>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eLoD Noise Filter</a:t>
            </a:r>
          </a:p>
        </p:txBody>
      </p:sp>
      <p:sp>
        <p:nvSpPr>
          <p:cNvPr id="3" name="Oval 2">
            <a:extLst>
              <a:ext uri="{FF2B5EF4-FFF2-40B4-BE49-F238E27FC236}">
                <a16:creationId xmlns:a16="http://schemas.microsoft.com/office/drawing/2014/main" id="{F4F299EC-9779-D32E-863F-64F4D74CD8D5}"/>
              </a:ext>
            </a:extLst>
          </p:cNvPr>
          <p:cNvSpPr/>
          <p:nvPr/>
        </p:nvSpPr>
        <p:spPr bwMode="auto">
          <a:xfrm>
            <a:off x="509904" y="2543073"/>
            <a:ext cx="1776090" cy="1771854"/>
          </a:xfrm>
          <a:prstGeom prst="ellipse">
            <a:avLst/>
          </a:prstGeom>
          <a:solidFill>
            <a:schemeClr val="bg2">
              <a:lumMod val="60000"/>
              <a:lumOff val="4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Raw </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SomaLogic Data</a:t>
            </a:r>
            <a:endParaRPr kumimoji="0" lang="en-US" sz="1600" b="0" i="0" u="none" strike="noStrike" cap="none" normalizeH="0" baseline="0" dirty="0">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F9A81284-4264-DF18-FF0D-93D615603C75}"/>
              </a:ext>
            </a:extLst>
          </p:cNvPr>
          <p:cNvCxnSpPr>
            <a:cxnSpLocks/>
            <a:stCxn id="3" idx="6"/>
            <a:endCxn id="2" idx="1"/>
          </p:cNvCxnSpPr>
          <p:nvPr/>
        </p:nvCxnSpPr>
        <p:spPr bwMode="auto">
          <a:xfrm>
            <a:off x="2285994" y="3429000"/>
            <a:ext cx="52592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Rounded Rectangle 10">
            <a:extLst>
              <a:ext uri="{FF2B5EF4-FFF2-40B4-BE49-F238E27FC236}">
                <a16:creationId xmlns:a16="http://schemas.microsoft.com/office/drawing/2014/main" id="{9EA45CB0-BC1A-22CB-8F25-1FF7968449A7}"/>
              </a:ext>
            </a:extLst>
          </p:cNvPr>
          <p:cNvSpPr/>
          <p:nvPr/>
        </p:nvSpPr>
        <p:spPr bwMode="auto">
          <a:xfrm>
            <a:off x="5113929" y="2997422"/>
            <a:ext cx="2309560" cy="861774"/>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QC Analysis </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(Aptamers &amp; Samples)</a:t>
            </a:r>
            <a:endParaRPr kumimoji="0" lang="en-US" sz="1600" b="0" i="0" u="none" strike="noStrike" cap="none" normalizeH="0" baseline="0" dirty="0">
              <a:ln>
                <a:noFill/>
              </a:ln>
              <a:solidFill>
                <a:schemeClr val="tx1"/>
              </a:solidFill>
              <a:effectLst/>
              <a:latin typeface="Arial" charset="0"/>
            </a:endParaRPr>
          </a:p>
        </p:txBody>
      </p:sp>
      <p:sp>
        <p:nvSpPr>
          <p:cNvPr id="12" name="Rounded Rectangle 11">
            <a:extLst>
              <a:ext uri="{FF2B5EF4-FFF2-40B4-BE49-F238E27FC236}">
                <a16:creationId xmlns:a16="http://schemas.microsoft.com/office/drawing/2014/main" id="{E12C81E0-36BB-7D69-E56D-AFEC98949B1E}"/>
              </a:ext>
            </a:extLst>
          </p:cNvPr>
          <p:cNvSpPr/>
          <p:nvPr/>
        </p:nvSpPr>
        <p:spPr bwMode="auto">
          <a:xfrm>
            <a:off x="7949412" y="2997422"/>
            <a:ext cx="1350488" cy="861774"/>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DE Analysis</a:t>
            </a:r>
          </a:p>
        </p:txBody>
      </p:sp>
      <p:cxnSp>
        <p:nvCxnSpPr>
          <p:cNvPr id="13" name="Straight Arrow Connector 12">
            <a:extLst>
              <a:ext uri="{FF2B5EF4-FFF2-40B4-BE49-F238E27FC236}">
                <a16:creationId xmlns:a16="http://schemas.microsoft.com/office/drawing/2014/main" id="{FFE5661E-2C9E-9FA4-D4A9-B235A6E4D24D}"/>
              </a:ext>
            </a:extLst>
          </p:cNvPr>
          <p:cNvCxnSpPr>
            <a:cxnSpLocks/>
            <a:stCxn id="2" idx="3"/>
            <a:endCxn id="11" idx="1"/>
          </p:cNvCxnSpPr>
          <p:nvPr/>
        </p:nvCxnSpPr>
        <p:spPr bwMode="auto">
          <a:xfrm flipV="1">
            <a:off x="4588006" y="3428309"/>
            <a:ext cx="525923" cy="69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D76218E4-DDF9-676E-EF6F-020BE43592BE}"/>
              </a:ext>
            </a:extLst>
          </p:cNvPr>
          <p:cNvCxnSpPr>
            <a:cxnSpLocks/>
            <a:stCxn id="11" idx="3"/>
            <a:endCxn id="12" idx="1"/>
          </p:cNvCxnSpPr>
          <p:nvPr/>
        </p:nvCxnSpPr>
        <p:spPr bwMode="auto">
          <a:xfrm>
            <a:off x="7423489" y="3428309"/>
            <a:ext cx="5259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Oval 31">
            <a:extLst>
              <a:ext uri="{FF2B5EF4-FFF2-40B4-BE49-F238E27FC236}">
                <a16:creationId xmlns:a16="http://schemas.microsoft.com/office/drawing/2014/main" id="{B07BC622-2648-AAE6-052E-F2C4EE54BF12}"/>
              </a:ext>
            </a:extLst>
          </p:cNvPr>
          <p:cNvSpPr/>
          <p:nvPr/>
        </p:nvSpPr>
        <p:spPr bwMode="auto">
          <a:xfrm>
            <a:off x="9825823" y="2543073"/>
            <a:ext cx="1776090" cy="1771854"/>
          </a:xfrm>
          <a:prstGeom prst="ellipse">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SomaLogic</a:t>
            </a:r>
            <a:endParaRPr lang="en-US" dirty="0">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vs.</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Seer MS </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rPr>
              <a:t>Comparison</a:t>
            </a:r>
            <a:endParaRPr kumimoji="0" lang="en-US" sz="16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E8F7941E-8C10-69A3-69E8-618936C9326F}"/>
              </a:ext>
            </a:extLst>
          </p:cNvPr>
          <p:cNvCxnSpPr>
            <a:cxnSpLocks/>
          </p:cNvCxnSpPr>
          <p:nvPr/>
        </p:nvCxnSpPr>
        <p:spPr bwMode="auto">
          <a:xfrm>
            <a:off x="9299900" y="3428309"/>
            <a:ext cx="525923"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9804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 </a:t>
            </a:r>
            <a:r>
              <a:rPr lang="en-US" sz="2800" i="1" dirty="0">
                <a:solidFill>
                  <a:srgbClr val="0070C0"/>
                </a:solidFill>
                <a:latin typeface="Calibri" charset="0"/>
                <a:ea typeface="Calibri" charset="0"/>
                <a:cs typeface="Calibri" charset="0"/>
              </a:rPr>
              <a:t>Protein ID Counts Across Samples</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Consistent, High Number of Protein IDs Across Samples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BC1B769D-D6CC-EAEC-6E93-94ABCC046B02}"/>
              </a:ext>
            </a:extLst>
          </p:cNvPr>
          <p:cNvPicPr>
            <a:picLocks noChangeAspect="1"/>
          </p:cNvPicPr>
          <p:nvPr/>
        </p:nvPicPr>
        <p:blipFill rotWithShape="1">
          <a:blip r:embed="rId3">
            <a:extLst>
              <a:ext uri="{28A0092B-C50C-407E-A947-70E740481C1C}">
                <a14:useLocalDpi xmlns:a14="http://schemas.microsoft.com/office/drawing/2010/main" val="0"/>
              </a:ext>
            </a:extLst>
          </a:blip>
          <a:srcRect t="5564" b="639"/>
          <a:stretch/>
        </p:blipFill>
        <p:spPr>
          <a:xfrm>
            <a:off x="2133917" y="1269539"/>
            <a:ext cx="7715159" cy="4474613"/>
          </a:xfrm>
          <a:prstGeom prst="rect">
            <a:avLst/>
          </a:prstGeom>
        </p:spPr>
      </p:pic>
    </p:spTree>
    <p:extLst>
      <p:ext uri="{BB962C8B-B14F-4D97-AF65-F5344CB8AC3E}">
        <p14:creationId xmlns:p14="http://schemas.microsoft.com/office/powerpoint/2010/main" val="222474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Consistent, High Number of Protein IDs Across Samples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BC1B769D-D6CC-EAEC-6E93-94ABCC046B02}"/>
              </a:ext>
            </a:extLst>
          </p:cNvPr>
          <p:cNvPicPr>
            <a:picLocks noChangeAspect="1"/>
          </p:cNvPicPr>
          <p:nvPr/>
        </p:nvPicPr>
        <p:blipFill rotWithShape="1">
          <a:blip r:embed="rId3">
            <a:extLst>
              <a:ext uri="{28A0092B-C50C-407E-A947-70E740481C1C}">
                <a14:useLocalDpi xmlns:a14="http://schemas.microsoft.com/office/drawing/2010/main" val="0"/>
              </a:ext>
            </a:extLst>
          </a:blip>
          <a:srcRect t="5564" b="639"/>
          <a:stretch/>
        </p:blipFill>
        <p:spPr>
          <a:xfrm>
            <a:off x="2133917" y="1269539"/>
            <a:ext cx="7715159" cy="4474613"/>
          </a:xfrm>
          <a:prstGeom prst="rect">
            <a:avLst/>
          </a:prstGeom>
        </p:spPr>
      </p:pic>
      <p:cxnSp>
        <p:nvCxnSpPr>
          <p:cNvPr id="2" name="Straight Arrow Connector 1">
            <a:extLst>
              <a:ext uri="{FF2B5EF4-FFF2-40B4-BE49-F238E27FC236}">
                <a16:creationId xmlns:a16="http://schemas.microsoft.com/office/drawing/2014/main" id="{ED196E92-7D75-4EDC-1591-1D815FF5A27E}"/>
              </a:ext>
            </a:extLst>
          </p:cNvPr>
          <p:cNvCxnSpPr>
            <a:cxnSpLocks/>
          </p:cNvCxnSpPr>
          <p:nvPr/>
        </p:nvCxnSpPr>
        <p:spPr bwMode="auto">
          <a:xfrm flipV="1">
            <a:off x="2873542" y="2347495"/>
            <a:ext cx="0" cy="571500"/>
          </a:xfrm>
          <a:prstGeom prst="straightConnector1">
            <a:avLst/>
          </a:prstGeom>
          <a:ln w="381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6B7D2F72-25F1-4D96-8C5C-6B88EEAFB501}"/>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 </a:t>
            </a:r>
            <a:r>
              <a:rPr lang="en-US" sz="2800" i="1" dirty="0">
                <a:solidFill>
                  <a:srgbClr val="0070C0"/>
                </a:solidFill>
                <a:latin typeface="Calibri" charset="0"/>
                <a:ea typeface="Calibri" charset="0"/>
                <a:cs typeface="Calibri" charset="0"/>
              </a:rPr>
              <a:t>Protein ID Counts Across Samples</a:t>
            </a:r>
          </a:p>
        </p:txBody>
      </p:sp>
    </p:spTree>
    <p:extLst>
      <p:ext uri="{BB962C8B-B14F-4D97-AF65-F5344CB8AC3E}">
        <p14:creationId xmlns:p14="http://schemas.microsoft.com/office/powerpoint/2010/main" val="38779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Consistent, High Number of Protein IDs Across Samples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BC1B769D-D6CC-EAEC-6E93-94ABCC046B02}"/>
              </a:ext>
            </a:extLst>
          </p:cNvPr>
          <p:cNvPicPr>
            <a:picLocks noChangeAspect="1"/>
          </p:cNvPicPr>
          <p:nvPr/>
        </p:nvPicPr>
        <p:blipFill rotWithShape="1">
          <a:blip r:embed="rId3">
            <a:extLst>
              <a:ext uri="{28A0092B-C50C-407E-A947-70E740481C1C}">
                <a14:useLocalDpi xmlns:a14="http://schemas.microsoft.com/office/drawing/2010/main" val="0"/>
              </a:ext>
            </a:extLst>
          </a:blip>
          <a:srcRect t="5564" b="639"/>
          <a:stretch/>
        </p:blipFill>
        <p:spPr>
          <a:xfrm>
            <a:off x="2133917" y="1269539"/>
            <a:ext cx="7715159" cy="4474613"/>
          </a:xfrm>
          <a:prstGeom prst="rect">
            <a:avLst/>
          </a:prstGeom>
        </p:spPr>
      </p:pic>
      <p:cxnSp>
        <p:nvCxnSpPr>
          <p:cNvPr id="7" name="Straight Arrow Connector 6">
            <a:extLst>
              <a:ext uri="{FF2B5EF4-FFF2-40B4-BE49-F238E27FC236}">
                <a16:creationId xmlns:a16="http://schemas.microsoft.com/office/drawing/2014/main" id="{3DC771AF-5F13-488D-BA04-5E6FA86ED36B}"/>
              </a:ext>
            </a:extLst>
          </p:cNvPr>
          <p:cNvCxnSpPr>
            <a:cxnSpLocks/>
          </p:cNvCxnSpPr>
          <p:nvPr/>
        </p:nvCxnSpPr>
        <p:spPr bwMode="auto">
          <a:xfrm flipV="1">
            <a:off x="2873542" y="2346603"/>
            <a:ext cx="0" cy="571500"/>
          </a:xfrm>
          <a:prstGeom prst="straightConnector1">
            <a:avLst/>
          </a:prstGeom>
          <a:ln w="19050">
            <a:solidFill>
              <a:srgbClr val="C0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8" name="Double Bracket 7">
            <a:extLst>
              <a:ext uri="{FF2B5EF4-FFF2-40B4-BE49-F238E27FC236}">
                <a16:creationId xmlns:a16="http://schemas.microsoft.com/office/drawing/2014/main" id="{13197047-DC2A-9214-8B96-B965C798CA4C}"/>
              </a:ext>
            </a:extLst>
          </p:cNvPr>
          <p:cNvSpPr/>
          <p:nvPr/>
        </p:nvSpPr>
        <p:spPr bwMode="auto">
          <a:xfrm rot="16200000">
            <a:off x="6802514" y="2114214"/>
            <a:ext cx="1944783" cy="620620"/>
          </a:xfrm>
          <a:prstGeom prst="bracketPair">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 name="Double Bracket 8">
            <a:extLst>
              <a:ext uri="{FF2B5EF4-FFF2-40B4-BE49-F238E27FC236}">
                <a16:creationId xmlns:a16="http://schemas.microsoft.com/office/drawing/2014/main" id="{86547E1C-1532-F97A-1D9C-43FD9DB847A7}"/>
              </a:ext>
            </a:extLst>
          </p:cNvPr>
          <p:cNvSpPr/>
          <p:nvPr/>
        </p:nvSpPr>
        <p:spPr bwMode="auto">
          <a:xfrm rot="16200000">
            <a:off x="6398006" y="4077488"/>
            <a:ext cx="2107101" cy="1203155"/>
          </a:xfrm>
          <a:prstGeom prst="bracketPair">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814BA5F9-772F-4284-934E-8AAA48191DD8}"/>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 </a:t>
            </a:r>
            <a:r>
              <a:rPr lang="en-US" sz="2800" i="1" dirty="0">
                <a:solidFill>
                  <a:srgbClr val="0070C0"/>
                </a:solidFill>
                <a:latin typeface="Calibri" charset="0"/>
                <a:ea typeface="Calibri" charset="0"/>
                <a:cs typeface="Calibri" charset="0"/>
              </a:rPr>
              <a:t>Protein ID Counts Across Samples</a:t>
            </a:r>
          </a:p>
        </p:txBody>
      </p:sp>
    </p:spTree>
    <p:extLst>
      <p:ext uri="{BB962C8B-B14F-4D97-AF65-F5344CB8AC3E}">
        <p14:creationId xmlns:p14="http://schemas.microsoft.com/office/powerpoint/2010/main" val="146679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Consistent, High Number of Protein IDs Across Samples, Low Overlap</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2" name="TextBox 11">
            <a:extLst>
              <a:ext uri="{FF2B5EF4-FFF2-40B4-BE49-F238E27FC236}">
                <a16:creationId xmlns:a16="http://schemas.microsoft.com/office/drawing/2014/main" id="{814BA5F9-772F-4284-934E-8AAA48191DD8}"/>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 </a:t>
            </a:r>
            <a:r>
              <a:rPr lang="en-US" sz="2800" i="1" dirty="0">
                <a:solidFill>
                  <a:srgbClr val="0070C0"/>
                </a:solidFill>
                <a:latin typeface="Calibri" charset="0"/>
                <a:ea typeface="Calibri" charset="0"/>
                <a:cs typeface="Calibri" charset="0"/>
              </a:rPr>
              <a:t>Protein ID Counts Across Samples</a:t>
            </a:r>
          </a:p>
        </p:txBody>
      </p:sp>
      <p:pic>
        <p:nvPicPr>
          <p:cNvPr id="5" name="Picture 4">
            <a:extLst>
              <a:ext uri="{FF2B5EF4-FFF2-40B4-BE49-F238E27FC236}">
                <a16:creationId xmlns:a16="http://schemas.microsoft.com/office/drawing/2014/main" id="{31909D43-25EF-3923-B52F-34FE5370E147}"/>
              </a:ext>
            </a:extLst>
          </p:cNvPr>
          <p:cNvPicPr>
            <a:picLocks noChangeAspect="1"/>
          </p:cNvPicPr>
          <p:nvPr/>
        </p:nvPicPr>
        <p:blipFill rotWithShape="1">
          <a:blip r:embed="rId3">
            <a:extLst>
              <a:ext uri="{28A0092B-C50C-407E-A947-70E740481C1C}">
                <a14:useLocalDpi xmlns:a14="http://schemas.microsoft.com/office/drawing/2010/main" val="0"/>
              </a:ext>
            </a:extLst>
          </a:blip>
          <a:srcRect r="521"/>
          <a:stretch/>
        </p:blipFill>
        <p:spPr>
          <a:xfrm>
            <a:off x="442584" y="1926671"/>
            <a:ext cx="11231255" cy="2789196"/>
          </a:xfrm>
          <a:prstGeom prst="rect">
            <a:avLst/>
          </a:prstGeom>
        </p:spPr>
      </p:pic>
    </p:spTree>
    <p:extLst>
      <p:ext uri="{BB962C8B-B14F-4D97-AF65-F5344CB8AC3E}">
        <p14:creationId xmlns:p14="http://schemas.microsoft.com/office/powerpoint/2010/main" val="193207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a:t>
            </a:r>
            <a:r>
              <a:rPr lang="en-US" sz="2800" i="1" dirty="0">
                <a:solidFill>
                  <a:srgbClr val="0070C0"/>
                </a:solidFill>
                <a:latin typeface="Calibri" charset="0"/>
                <a:ea typeface="Calibri" charset="0"/>
                <a:cs typeface="Calibri" charset="0"/>
              </a:rPr>
              <a:t> Variance Across </a:t>
            </a:r>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Samples</a:t>
            </a: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276" y="1272301"/>
            <a:ext cx="7274442" cy="4497937"/>
          </a:xfrm>
          <a:prstGeom prst="rect">
            <a:avLst/>
          </a:prstGeom>
        </p:spPr>
      </p:pic>
    </p:spTree>
    <p:extLst>
      <p:ext uri="{BB962C8B-B14F-4D97-AF65-F5344CB8AC3E}">
        <p14:creationId xmlns:p14="http://schemas.microsoft.com/office/powerpoint/2010/main" val="36278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276" y="1272301"/>
            <a:ext cx="7274442" cy="4497937"/>
          </a:xfrm>
          <a:prstGeom prst="rect">
            <a:avLst/>
          </a:prstGeom>
        </p:spPr>
      </p:pic>
      <p:cxnSp>
        <p:nvCxnSpPr>
          <p:cNvPr id="2" name="Straight Arrow Connector 1">
            <a:extLst>
              <a:ext uri="{FF2B5EF4-FFF2-40B4-BE49-F238E27FC236}">
                <a16:creationId xmlns:a16="http://schemas.microsoft.com/office/drawing/2014/main" id="{EF519D5C-9907-DAD5-8546-A4EBD008783F}"/>
              </a:ext>
            </a:extLst>
          </p:cNvPr>
          <p:cNvCxnSpPr/>
          <p:nvPr/>
        </p:nvCxnSpPr>
        <p:spPr bwMode="auto">
          <a:xfrm>
            <a:off x="8805670" y="3093319"/>
            <a:ext cx="0" cy="960120"/>
          </a:xfrm>
          <a:prstGeom prst="straightConnector1">
            <a:avLst/>
          </a:prstGeom>
          <a:ln w="38100">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A05CAD28-050B-4E3C-91EE-23AAF55E2BF1}"/>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a:t>
            </a:r>
            <a:r>
              <a:rPr lang="en-US" sz="2800" i="1" dirty="0">
                <a:solidFill>
                  <a:srgbClr val="0070C0"/>
                </a:solidFill>
                <a:latin typeface="Calibri" charset="0"/>
                <a:ea typeface="Calibri" charset="0"/>
                <a:cs typeface="Calibri" charset="0"/>
              </a:rPr>
              <a:t> Variance Across </a:t>
            </a:r>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Samples</a:t>
            </a:r>
          </a:p>
        </p:txBody>
      </p:sp>
    </p:spTree>
    <p:extLst>
      <p:ext uri="{BB962C8B-B14F-4D97-AF65-F5344CB8AC3E}">
        <p14:creationId xmlns:p14="http://schemas.microsoft.com/office/powerpoint/2010/main" val="3854285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276" y="1272301"/>
            <a:ext cx="7274442" cy="4497937"/>
          </a:xfrm>
          <a:prstGeom prst="rect">
            <a:avLst/>
          </a:prstGeom>
        </p:spPr>
      </p:pic>
      <p:cxnSp>
        <p:nvCxnSpPr>
          <p:cNvPr id="2" name="Straight Arrow Connector 1">
            <a:extLst>
              <a:ext uri="{FF2B5EF4-FFF2-40B4-BE49-F238E27FC236}">
                <a16:creationId xmlns:a16="http://schemas.microsoft.com/office/drawing/2014/main" id="{EF519D5C-9907-DAD5-8546-A4EBD008783F}"/>
              </a:ext>
            </a:extLst>
          </p:cNvPr>
          <p:cNvCxnSpPr/>
          <p:nvPr/>
        </p:nvCxnSpPr>
        <p:spPr bwMode="auto">
          <a:xfrm>
            <a:off x="8805670" y="3093319"/>
            <a:ext cx="0" cy="960120"/>
          </a:xfrm>
          <a:prstGeom prst="straightConnector1">
            <a:avLst/>
          </a:prstGeom>
          <a:ln w="19050">
            <a:solidFill>
              <a:srgbClr val="C0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3" name="Straight Arrow Connector 2">
            <a:extLst>
              <a:ext uri="{FF2B5EF4-FFF2-40B4-BE49-F238E27FC236}">
                <a16:creationId xmlns:a16="http://schemas.microsoft.com/office/drawing/2014/main" id="{5D2EDD38-4F52-8C0E-FEDF-7A3F00B3CD96}"/>
              </a:ext>
            </a:extLst>
          </p:cNvPr>
          <p:cNvCxnSpPr/>
          <p:nvPr/>
        </p:nvCxnSpPr>
        <p:spPr bwMode="auto">
          <a:xfrm>
            <a:off x="8332428" y="2820603"/>
            <a:ext cx="0" cy="960120"/>
          </a:xfrm>
          <a:prstGeom prst="straightConnector1">
            <a:avLst/>
          </a:prstGeom>
          <a:ln w="38100">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6" name="Straight Arrow Connector 5">
            <a:extLst>
              <a:ext uri="{FF2B5EF4-FFF2-40B4-BE49-F238E27FC236}">
                <a16:creationId xmlns:a16="http://schemas.microsoft.com/office/drawing/2014/main" id="{71A16F4A-CE52-1CD4-5AE6-3E8DE0F75954}"/>
              </a:ext>
            </a:extLst>
          </p:cNvPr>
          <p:cNvCxnSpPr/>
          <p:nvPr/>
        </p:nvCxnSpPr>
        <p:spPr bwMode="auto">
          <a:xfrm>
            <a:off x="9254849" y="3221655"/>
            <a:ext cx="0" cy="960120"/>
          </a:xfrm>
          <a:prstGeom prst="straightConnector1">
            <a:avLst/>
          </a:prstGeom>
          <a:ln w="38100">
            <a:solidFill>
              <a:srgbClr val="FF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11" name="TextBox 10">
            <a:extLst>
              <a:ext uri="{FF2B5EF4-FFF2-40B4-BE49-F238E27FC236}">
                <a16:creationId xmlns:a16="http://schemas.microsoft.com/office/drawing/2014/main" id="{D64F9728-66CB-4F82-9399-29840C39B937}"/>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a:t>
            </a:r>
            <a:r>
              <a:rPr lang="en-US" sz="2800" i="1" dirty="0">
                <a:solidFill>
                  <a:srgbClr val="0070C0"/>
                </a:solidFill>
                <a:latin typeface="Calibri" charset="0"/>
                <a:ea typeface="Calibri" charset="0"/>
                <a:cs typeface="Calibri" charset="0"/>
              </a:rPr>
              <a:t> Variance Across </a:t>
            </a:r>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Samples</a:t>
            </a:r>
          </a:p>
        </p:txBody>
      </p:sp>
    </p:spTree>
    <p:extLst>
      <p:ext uri="{BB962C8B-B14F-4D97-AF65-F5344CB8AC3E}">
        <p14:creationId xmlns:p14="http://schemas.microsoft.com/office/powerpoint/2010/main" val="79949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78" y="114877"/>
            <a:ext cx="11155680" cy="1292662"/>
          </a:xfrm>
          <a:prstGeom prst="rect">
            <a:avLst/>
          </a:prstGeom>
          <a:noFill/>
        </p:spPr>
        <p:txBody>
          <a:bodyPr wrap="square" lIns="0" tIns="0" rIns="0" bIns="0" rtlCol="0">
            <a:spAutoFit/>
          </a:bodyPr>
          <a:lstStyle/>
          <a:p>
            <a:r>
              <a:rPr lang="en-US" sz="2800" b="1" i="1" dirty="0">
                <a:solidFill>
                  <a:srgbClr val="0070C0"/>
                </a:solidFill>
                <a:latin typeface="Calibri" charset="0"/>
                <a:ea typeface="Calibri" charset="0"/>
                <a:cs typeface="Calibri" charset="0"/>
              </a:rPr>
              <a:t>The Problem: </a:t>
            </a:r>
            <a:r>
              <a:rPr lang="en-US" sz="2800" i="1" dirty="0">
                <a:solidFill>
                  <a:srgbClr val="0070C0"/>
                </a:solidFill>
                <a:latin typeface="Calibri" charset="0"/>
                <a:ea typeface="Calibri" charset="0"/>
                <a:cs typeface="Calibri" charset="0"/>
              </a:rPr>
              <a:t>While </a:t>
            </a:r>
            <a:r>
              <a:rPr lang="en-US" sz="2800" i="1" dirty="0" err="1">
                <a:solidFill>
                  <a:srgbClr val="0070C0"/>
                </a:solidFill>
                <a:latin typeface="Calibri" charset="0"/>
                <a:ea typeface="Calibri" charset="0"/>
                <a:cs typeface="Calibri" charset="0"/>
              </a:rPr>
              <a:t>SomaScan</a:t>
            </a:r>
            <a:r>
              <a:rPr lang="en-US" sz="2800" i="1" dirty="0">
                <a:solidFill>
                  <a:srgbClr val="0070C0"/>
                </a:solidFill>
                <a:latin typeface="Calibri" charset="0"/>
                <a:ea typeface="Calibri" charset="0"/>
                <a:cs typeface="Calibri" charset="0"/>
              </a:rPr>
              <a:t> has several apparent advantages, we do not know how well this aptamer-based targeted proteomics platform performs nor how its outputs correspond to those from MS</a:t>
            </a:r>
          </a:p>
        </p:txBody>
      </p:sp>
      <p:sp>
        <p:nvSpPr>
          <p:cNvPr id="6" name="Content Placeholder 2"/>
          <p:cNvSpPr txBox="1">
            <a:spLocks/>
          </p:cNvSpPr>
          <p:nvPr/>
        </p:nvSpPr>
        <p:spPr>
          <a:xfrm>
            <a:off x="518160" y="1407539"/>
            <a:ext cx="11155680" cy="4605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4950" indent="-234950" fontAlgn="auto">
              <a:lnSpc>
                <a:spcPct val="110000"/>
              </a:lnSpc>
              <a:spcBef>
                <a:spcPts val="1000"/>
              </a:spcBef>
              <a:spcAft>
                <a:spcPts val="0"/>
              </a:spcAft>
              <a:buClr>
                <a:srgbClr val="00B0F0"/>
              </a:buClr>
              <a:buFont typeface="Wingdings" charset="2"/>
              <a:buChar char="§"/>
            </a:pPr>
            <a:r>
              <a:rPr lang="en-US" sz="1800" dirty="0">
                <a:solidFill>
                  <a:schemeClr val="tx1">
                    <a:lumMod val="75000"/>
                    <a:lumOff val="25000"/>
                  </a:schemeClr>
                </a:solidFill>
              </a:rPr>
              <a:t>Targeted proteomic approaches, while typically highly sensitive and easy to perform, have historically lacked sufficient numbers of panel targets</a:t>
            </a:r>
          </a:p>
          <a:p>
            <a:pPr marL="234950" indent="-234950" fontAlgn="auto">
              <a:lnSpc>
                <a:spcPct val="110000"/>
              </a:lnSpc>
              <a:spcBef>
                <a:spcPts val="1000"/>
              </a:spcBef>
              <a:spcAft>
                <a:spcPts val="0"/>
              </a:spcAft>
              <a:buClr>
                <a:srgbClr val="00B0F0"/>
              </a:buClr>
              <a:buFont typeface="Wingdings" charset="2"/>
              <a:buChar char="§"/>
            </a:pPr>
            <a:r>
              <a:rPr lang="en-US" sz="1800" dirty="0">
                <a:solidFill>
                  <a:schemeClr val="tx1">
                    <a:lumMod val="75000"/>
                    <a:lumOff val="25000"/>
                  </a:schemeClr>
                </a:solidFill>
              </a:rPr>
              <a:t>Mass spectrometry-based blood proteomics often requires sample volumes precluding some input type, for example intra-murine longitudinal samples</a:t>
            </a:r>
          </a:p>
          <a:p>
            <a:pPr marL="234950" indent="-234950" fontAlgn="auto">
              <a:lnSpc>
                <a:spcPct val="110000"/>
              </a:lnSpc>
              <a:spcBef>
                <a:spcPts val="1000"/>
              </a:spcBef>
              <a:spcAft>
                <a:spcPts val="0"/>
              </a:spcAft>
              <a:buClr>
                <a:srgbClr val="00B0F0"/>
              </a:buClr>
              <a:buFont typeface="Wingdings" charset="2"/>
              <a:buChar char="§"/>
            </a:pPr>
            <a:r>
              <a:rPr lang="en-US" sz="1800" dirty="0">
                <a:solidFill>
                  <a:schemeClr val="tx1">
                    <a:lumMod val="75000"/>
                    <a:lumOff val="25000"/>
                  </a:schemeClr>
                </a:solidFill>
              </a:rPr>
              <a:t>It is not clear how outputs from affinity reagent-based targeted proteomic platforms will compare to those relying on discovery-mode mass spectrometry</a:t>
            </a:r>
            <a:endParaRPr lang="en-US" sz="2400" i="1" dirty="0">
              <a:solidFill>
                <a:srgbClr val="0070C0"/>
              </a:solidFill>
            </a:endParaRPr>
          </a:p>
          <a:p>
            <a:pPr marL="0" indent="0" fontAlgn="auto">
              <a:lnSpc>
                <a:spcPct val="110000"/>
              </a:lnSpc>
              <a:spcBef>
                <a:spcPts val="1000"/>
              </a:spcBef>
              <a:spcAft>
                <a:spcPts val="0"/>
              </a:spcAft>
              <a:buClr>
                <a:srgbClr val="00B0F0"/>
              </a:buClr>
              <a:buNone/>
            </a:pPr>
            <a:r>
              <a:rPr lang="en-US" sz="2400" b="1" i="1" dirty="0">
                <a:solidFill>
                  <a:srgbClr val="0070C0"/>
                </a:solidFill>
              </a:rPr>
              <a:t>Our Potential Solution</a:t>
            </a:r>
          </a:p>
          <a:p>
            <a:pPr marL="234950" indent="-234950" fontAlgn="auto">
              <a:lnSpc>
                <a:spcPct val="110000"/>
              </a:lnSpc>
              <a:spcBef>
                <a:spcPts val="1000"/>
              </a:spcBef>
              <a:spcAft>
                <a:spcPts val="0"/>
              </a:spcAft>
              <a:buClr>
                <a:srgbClr val="00B0F0"/>
              </a:buClr>
              <a:buFont typeface="Wingdings" charset="2"/>
              <a:buChar char="§"/>
            </a:pPr>
            <a:r>
              <a:rPr lang="en-US" sz="1800" dirty="0">
                <a:solidFill>
                  <a:schemeClr val="tx1">
                    <a:lumMod val="75000"/>
                    <a:lumOff val="25000"/>
                  </a:schemeClr>
                </a:solidFill>
              </a:rPr>
              <a:t>The </a:t>
            </a:r>
            <a:r>
              <a:rPr lang="en-US" sz="1800" dirty="0" err="1">
                <a:solidFill>
                  <a:schemeClr val="tx1">
                    <a:lumMod val="75000"/>
                    <a:lumOff val="25000"/>
                  </a:schemeClr>
                </a:solidFill>
              </a:rPr>
              <a:t>SomaScan</a:t>
            </a:r>
            <a:r>
              <a:rPr lang="en-US" sz="1800" dirty="0">
                <a:solidFill>
                  <a:schemeClr val="tx1">
                    <a:lumMod val="75000"/>
                    <a:lumOff val="25000"/>
                  </a:schemeClr>
                </a:solidFill>
              </a:rPr>
              <a:t> targeted proteomics platform enables the ability to survey over 7000 protein targets in plasma and serum</a:t>
            </a:r>
          </a:p>
          <a:p>
            <a:pPr marL="234950" indent="-234950" fontAlgn="auto">
              <a:lnSpc>
                <a:spcPct val="110000"/>
              </a:lnSpc>
              <a:spcBef>
                <a:spcPts val="1000"/>
              </a:spcBef>
              <a:spcAft>
                <a:spcPts val="0"/>
              </a:spcAft>
              <a:buClr>
                <a:srgbClr val="00B0F0"/>
              </a:buClr>
              <a:buFont typeface="Wingdings" charset="2"/>
              <a:buChar char="§"/>
            </a:pPr>
            <a:r>
              <a:rPr lang="en-US" sz="1800" dirty="0">
                <a:solidFill>
                  <a:schemeClr val="tx1">
                    <a:lumMod val="75000"/>
                    <a:lumOff val="25000"/>
                  </a:schemeClr>
                </a:solidFill>
              </a:rPr>
              <a:t>We will test on a limited basis the performance of </a:t>
            </a:r>
            <a:r>
              <a:rPr lang="en-US" sz="1800" dirty="0" err="1">
                <a:solidFill>
                  <a:schemeClr val="tx1">
                    <a:lumMod val="75000"/>
                    <a:lumOff val="25000"/>
                  </a:schemeClr>
                </a:solidFill>
              </a:rPr>
              <a:t>SomaScan</a:t>
            </a:r>
            <a:r>
              <a:rPr lang="en-US" sz="1800" dirty="0">
                <a:solidFill>
                  <a:schemeClr val="tx1">
                    <a:lumMod val="75000"/>
                    <a:lumOff val="25000"/>
                  </a:schemeClr>
                </a:solidFill>
              </a:rPr>
              <a:t> on human and murine specimens to (a) assess data outputs and quality overall and (b) compare </a:t>
            </a:r>
            <a:r>
              <a:rPr lang="en-US" sz="1800" dirty="0" err="1">
                <a:solidFill>
                  <a:schemeClr val="tx1">
                    <a:lumMod val="75000"/>
                    <a:lumOff val="25000"/>
                  </a:schemeClr>
                </a:solidFill>
              </a:rPr>
              <a:t>SomaScan</a:t>
            </a:r>
            <a:r>
              <a:rPr lang="en-US" sz="1800" dirty="0">
                <a:solidFill>
                  <a:schemeClr val="tx1">
                    <a:lumMod val="75000"/>
                    <a:lumOff val="25000"/>
                  </a:schemeClr>
                </a:solidFill>
              </a:rPr>
              <a:t> outputs to those from Seer/MS</a:t>
            </a:r>
          </a:p>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05B9883E-5135-4240-AC6C-1BF9A0026FB1}"/>
              </a:ext>
            </a:extLst>
          </p:cNvPr>
          <p:cNvSpPr txBox="1"/>
          <p:nvPr/>
        </p:nvSpPr>
        <p:spPr>
          <a:xfrm>
            <a:off x="518160" y="5689712"/>
            <a:ext cx="11155680" cy="646331"/>
          </a:xfrm>
          <a:prstGeom prst="rect">
            <a:avLst/>
          </a:prstGeom>
          <a:solidFill>
            <a:schemeClr val="bg1">
              <a:lumMod val="50000"/>
            </a:schemeClr>
          </a:solidFill>
        </p:spPr>
        <p:txBody>
          <a:bodyPr wrap="square" lIns="45720" tIns="45720" rIns="45720" bIns="45720" rtlCol="0" anchor="ctr">
            <a:spAutoFit/>
          </a:bodyPr>
          <a:lstStyle/>
          <a:p>
            <a:pPr algn="ctr"/>
            <a:r>
              <a:rPr lang="en-US" sz="1800" b="1" dirty="0">
                <a:solidFill>
                  <a:schemeClr val="bg1"/>
                </a:solidFill>
                <a:ea typeface="Calibri" charset="0"/>
              </a:rPr>
              <a:t>It is critical we understand different proteomic platforms and what they each provide so we can most efficiently deploy them for different individual study needs</a:t>
            </a:r>
          </a:p>
        </p:txBody>
      </p:sp>
    </p:spTree>
    <p:extLst>
      <p:ext uri="{BB962C8B-B14F-4D97-AF65-F5344CB8AC3E}">
        <p14:creationId xmlns:p14="http://schemas.microsoft.com/office/powerpoint/2010/main" val="1554402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276" y="1272301"/>
            <a:ext cx="7274442" cy="4497937"/>
          </a:xfrm>
          <a:prstGeom prst="rect">
            <a:avLst/>
          </a:prstGeom>
        </p:spPr>
      </p:pic>
      <p:cxnSp>
        <p:nvCxnSpPr>
          <p:cNvPr id="2" name="Straight Arrow Connector 1">
            <a:extLst>
              <a:ext uri="{FF2B5EF4-FFF2-40B4-BE49-F238E27FC236}">
                <a16:creationId xmlns:a16="http://schemas.microsoft.com/office/drawing/2014/main" id="{EF519D5C-9907-DAD5-8546-A4EBD008783F}"/>
              </a:ext>
            </a:extLst>
          </p:cNvPr>
          <p:cNvCxnSpPr/>
          <p:nvPr/>
        </p:nvCxnSpPr>
        <p:spPr bwMode="auto">
          <a:xfrm>
            <a:off x="8805670" y="3093319"/>
            <a:ext cx="0" cy="960120"/>
          </a:xfrm>
          <a:prstGeom prst="straightConnector1">
            <a:avLst/>
          </a:prstGeom>
          <a:ln w="19050">
            <a:solidFill>
              <a:srgbClr val="C0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3" name="Rounded Rectangle 2">
            <a:extLst>
              <a:ext uri="{FF2B5EF4-FFF2-40B4-BE49-F238E27FC236}">
                <a16:creationId xmlns:a16="http://schemas.microsoft.com/office/drawing/2014/main" id="{196F0F13-7417-2091-7801-DC28E5CF6759}"/>
              </a:ext>
            </a:extLst>
          </p:cNvPr>
          <p:cNvSpPr/>
          <p:nvPr/>
        </p:nvSpPr>
        <p:spPr bwMode="auto">
          <a:xfrm>
            <a:off x="3905697" y="2807368"/>
            <a:ext cx="4195561" cy="1828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6" name="Straight Arrow Connector 5">
            <a:extLst>
              <a:ext uri="{FF2B5EF4-FFF2-40B4-BE49-F238E27FC236}">
                <a16:creationId xmlns:a16="http://schemas.microsoft.com/office/drawing/2014/main" id="{6783B3D6-368B-093F-F970-AF5712CC0610}"/>
              </a:ext>
            </a:extLst>
          </p:cNvPr>
          <p:cNvCxnSpPr/>
          <p:nvPr/>
        </p:nvCxnSpPr>
        <p:spPr bwMode="auto">
          <a:xfrm>
            <a:off x="8332428" y="2820603"/>
            <a:ext cx="0" cy="960120"/>
          </a:xfrm>
          <a:prstGeom prst="straightConnector1">
            <a:avLst/>
          </a:prstGeom>
          <a:ln w="19050">
            <a:solidFill>
              <a:srgbClr val="C0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7" name="Straight Arrow Connector 6">
            <a:extLst>
              <a:ext uri="{FF2B5EF4-FFF2-40B4-BE49-F238E27FC236}">
                <a16:creationId xmlns:a16="http://schemas.microsoft.com/office/drawing/2014/main" id="{35E31407-20AC-40BE-A623-062F0462EAE4}"/>
              </a:ext>
            </a:extLst>
          </p:cNvPr>
          <p:cNvCxnSpPr/>
          <p:nvPr/>
        </p:nvCxnSpPr>
        <p:spPr bwMode="auto">
          <a:xfrm>
            <a:off x="9254849" y="3221655"/>
            <a:ext cx="0" cy="960120"/>
          </a:xfrm>
          <a:prstGeom prst="straightConnector1">
            <a:avLst/>
          </a:prstGeom>
          <a:ln w="19050">
            <a:solidFill>
              <a:srgbClr val="C00000"/>
            </a:solidFill>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12" name="TextBox 11">
            <a:extLst>
              <a:ext uri="{FF2B5EF4-FFF2-40B4-BE49-F238E27FC236}">
                <a16:creationId xmlns:a16="http://schemas.microsoft.com/office/drawing/2014/main" id="{0BF09FE5-5728-4AF9-82F5-FAC748F59327}"/>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a:t>
            </a:r>
            <a:r>
              <a:rPr lang="en-US" sz="2800" i="1" dirty="0">
                <a:solidFill>
                  <a:srgbClr val="0070C0"/>
                </a:solidFill>
                <a:latin typeface="Calibri" charset="0"/>
                <a:ea typeface="Calibri" charset="0"/>
                <a:cs typeface="Calibri" charset="0"/>
              </a:rPr>
              <a:t> Variance Across </a:t>
            </a:r>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Samples</a:t>
            </a:r>
          </a:p>
        </p:txBody>
      </p:sp>
    </p:spTree>
    <p:extLst>
      <p:ext uri="{BB962C8B-B14F-4D97-AF65-F5344CB8AC3E}">
        <p14:creationId xmlns:p14="http://schemas.microsoft.com/office/powerpoint/2010/main" val="1834740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F0D7F0-F8B4-432B-A1B6-15B475701570}"/>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2/6 Recap:</a:t>
            </a:r>
            <a:r>
              <a:rPr lang="en-US" sz="2800" i="1" dirty="0">
                <a:solidFill>
                  <a:srgbClr val="0070C0"/>
                </a:solidFill>
                <a:latin typeface="Calibri" charset="0"/>
                <a:ea typeface="Calibri" charset="0"/>
                <a:cs typeface="Calibri" charset="0"/>
              </a:rPr>
              <a:t> Variance Across </a:t>
            </a:r>
            <a:r>
              <a:rPr lang="en-US" sz="2800" b="1" i="1" dirty="0">
                <a:solidFill>
                  <a:srgbClr val="0070C0"/>
                </a:solidFill>
                <a:latin typeface="Calibri" charset="0"/>
                <a:ea typeface="Calibri" charset="0"/>
                <a:cs typeface="Calibri" charset="0"/>
              </a:rPr>
              <a:t>Human</a:t>
            </a:r>
            <a:r>
              <a:rPr lang="en-US" sz="2800" i="1" dirty="0">
                <a:solidFill>
                  <a:srgbClr val="0070C0"/>
                </a:solidFill>
                <a:latin typeface="Calibri" charset="0"/>
                <a:ea typeface="Calibri" charset="0"/>
                <a:cs typeface="Calibri" charset="0"/>
              </a:rPr>
              <a:t> Samples</a:t>
            </a: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54276" y="1303128"/>
            <a:ext cx="7274441" cy="4497936"/>
          </a:xfrm>
          <a:prstGeom prst="rect">
            <a:avLst/>
          </a:prstGeom>
        </p:spPr>
      </p:pic>
    </p:spTree>
    <p:extLst>
      <p:ext uri="{BB962C8B-B14F-4D97-AF65-F5344CB8AC3E}">
        <p14:creationId xmlns:p14="http://schemas.microsoft.com/office/powerpoint/2010/main" val="2712640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518160" y="363071"/>
            <a:ext cx="11155680" cy="984885"/>
          </a:xfrm>
          <a:prstGeom prst="rect">
            <a:avLst/>
          </a:prstGeom>
          <a:noFill/>
        </p:spPr>
        <p:txBody>
          <a:bodyPr wrap="square" lIns="0" tIns="0" rIns="0" bIns="0" rtlCol="0">
            <a:spAutoFit/>
          </a:bodyPr>
          <a:lstStyle/>
          <a:p>
            <a:r>
              <a:rPr lang="en-US" sz="3200" b="1" dirty="0">
                <a:solidFill>
                  <a:srgbClr val="0070C0"/>
                </a:solidFill>
                <a:latin typeface="Calibri" charset="0"/>
                <a:ea typeface="Calibri" charset="0"/>
                <a:cs typeface="Calibri" charset="0"/>
              </a:rPr>
              <a:t>Quantitative Accuracy and Precision: Mouse</a:t>
            </a:r>
            <a:r>
              <a:rPr lang="en-US" sz="3200" dirty="0">
                <a:solidFill>
                  <a:srgbClr val="0070C0"/>
                </a:solidFill>
                <a:latin typeface="Calibri" charset="0"/>
                <a:ea typeface="Calibri" charset="0"/>
                <a:cs typeface="Calibri" charset="0"/>
              </a:rPr>
              <a:t> Dilution Series (35uL, 55uL, 55uL Diluted)</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Fewer Protein IDs in Diluted Samples, Dilutions On-Target</a:t>
            </a:r>
          </a:p>
        </p:txBody>
      </p:sp>
      <p:pic>
        <p:nvPicPr>
          <p:cNvPr id="8" name="Picture 7">
            <a:extLst>
              <a:ext uri="{FF2B5EF4-FFF2-40B4-BE49-F238E27FC236}">
                <a16:creationId xmlns:a16="http://schemas.microsoft.com/office/drawing/2014/main" id="{62E42683-9C6D-B8DA-F2B1-85F529A616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0016" y="1580613"/>
            <a:ext cx="4009626" cy="3630492"/>
          </a:xfrm>
          <a:prstGeom prst="rect">
            <a:avLst/>
          </a:prstGeom>
        </p:spPr>
      </p:pic>
      <p:pic>
        <p:nvPicPr>
          <p:cNvPr id="7" name="Picture 6">
            <a:extLst>
              <a:ext uri="{FF2B5EF4-FFF2-40B4-BE49-F238E27FC236}">
                <a16:creationId xmlns:a16="http://schemas.microsoft.com/office/drawing/2014/main" id="{5A9604F6-43C2-15AC-AD23-71E871367D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91497" y="974024"/>
            <a:ext cx="4843670" cy="4843670"/>
          </a:xfrm>
          <a:prstGeom prst="rect">
            <a:avLst/>
          </a:prstGeom>
        </p:spPr>
      </p:pic>
    </p:spTree>
    <p:extLst>
      <p:ext uri="{BB962C8B-B14F-4D97-AF65-F5344CB8AC3E}">
        <p14:creationId xmlns:p14="http://schemas.microsoft.com/office/powerpoint/2010/main" val="2705437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pic>
        <p:nvPicPr>
          <p:cNvPr id="7" name="Picture 6">
            <a:extLst>
              <a:ext uri="{FF2B5EF4-FFF2-40B4-BE49-F238E27FC236}">
                <a16:creationId xmlns:a16="http://schemas.microsoft.com/office/drawing/2014/main" id="{81A68E7D-900F-C737-7791-D3573F0093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7052" y="1620916"/>
            <a:ext cx="4101404" cy="3616167"/>
          </a:xfrm>
          <a:prstGeom prst="rect">
            <a:avLst/>
          </a:prstGeom>
        </p:spPr>
      </p:pic>
      <p:sp>
        <p:nvSpPr>
          <p:cNvPr id="10" name="TextBox 9">
            <a:extLst>
              <a:ext uri="{FF2B5EF4-FFF2-40B4-BE49-F238E27FC236}">
                <a16:creationId xmlns:a16="http://schemas.microsoft.com/office/drawing/2014/main" id="{164B158E-F978-4FD0-8F8D-1FFFCB1D3D6A}"/>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Fewer Protein IDs in Diluted Sample, Dilutions On-Target</a:t>
            </a:r>
          </a:p>
        </p:txBody>
      </p:sp>
      <p:pic>
        <p:nvPicPr>
          <p:cNvPr id="4" name="Picture 3">
            <a:extLst>
              <a:ext uri="{FF2B5EF4-FFF2-40B4-BE49-F238E27FC236}">
                <a16:creationId xmlns:a16="http://schemas.microsoft.com/office/drawing/2014/main" id="{683DF1EC-8D77-9B88-C910-264D71274B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17348" y="1040829"/>
            <a:ext cx="4776865" cy="4776865"/>
          </a:xfrm>
          <a:prstGeom prst="rect">
            <a:avLst/>
          </a:prstGeom>
        </p:spPr>
      </p:pic>
      <p:sp>
        <p:nvSpPr>
          <p:cNvPr id="8" name="TextBox 7">
            <a:extLst>
              <a:ext uri="{FF2B5EF4-FFF2-40B4-BE49-F238E27FC236}">
                <a16:creationId xmlns:a16="http://schemas.microsoft.com/office/drawing/2014/main" id="{3B5B8CEE-D650-4A91-85A8-1F1455213129}"/>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b="1" dirty="0">
                <a:solidFill>
                  <a:srgbClr val="0070C0"/>
                </a:solidFill>
                <a:latin typeface="Calibri" charset="0"/>
                <a:ea typeface="Calibri" charset="0"/>
                <a:cs typeface="Calibri" charset="0"/>
              </a:rPr>
              <a:t>Quantitative Accuracy and Precision: Human</a:t>
            </a:r>
            <a:r>
              <a:rPr lang="en-US" sz="3200" dirty="0">
                <a:solidFill>
                  <a:srgbClr val="0070C0"/>
                </a:solidFill>
                <a:latin typeface="Calibri" charset="0"/>
                <a:ea typeface="Calibri" charset="0"/>
                <a:cs typeface="Calibri" charset="0"/>
              </a:rPr>
              <a:t> Dilution Series (35uL, 55uL, 55uL Diluted)</a:t>
            </a:r>
          </a:p>
        </p:txBody>
      </p:sp>
    </p:spTree>
    <p:extLst>
      <p:ext uri="{BB962C8B-B14F-4D97-AF65-F5344CB8AC3E}">
        <p14:creationId xmlns:p14="http://schemas.microsoft.com/office/powerpoint/2010/main" val="608758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Summary of Initial Data Analysis on SomaLogic Outputs</a:t>
            </a:r>
          </a:p>
        </p:txBody>
      </p:sp>
      <p:sp>
        <p:nvSpPr>
          <p:cNvPr id="2" name="TextBox 1">
            <a:extLst>
              <a:ext uri="{FF2B5EF4-FFF2-40B4-BE49-F238E27FC236}">
                <a16:creationId xmlns:a16="http://schemas.microsoft.com/office/drawing/2014/main" id="{2C2295B9-B636-43D5-8657-7775F57BD1E9}"/>
              </a:ext>
            </a:extLst>
          </p:cNvPr>
          <p:cNvSpPr txBox="1"/>
          <p:nvPr/>
        </p:nvSpPr>
        <p:spPr>
          <a:xfrm>
            <a:off x="762990" y="880208"/>
            <a:ext cx="10224883"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75000"/>
                    <a:lumOff val="25000"/>
                  </a:schemeClr>
                </a:solidFill>
                <a:latin typeface="+mn-lt"/>
              </a:rPr>
              <a:t>Over 7000 proteins consistently measured in both human and murine plasma specimens</a:t>
            </a: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pPr marL="285750" indent="-285750">
              <a:buFont typeface="Arial" panose="020B0604020202020204" pitchFamily="34" charset="0"/>
              <a:buChar char="•"/>
            </a:pPr>
            <a:r>
              <a:rPr lang="en-US" sz="2000" dirty="0">
                <a:solidFill>
                  <a:schemeClr val="tx1">
                    <a:lumMod val="75000"/>
                    <a:lumOff val="25000"/>
                  </a:schemeClr>
                </a:solidFill>
                <a:latin typeface="+mn-lt"/>
              </a:rPr>
              <a:t>Samples with qualitative indications of hemolysis (pink/red color) demonstrate abnormal intensity distributions (not shown) and elevated levels of hemoglobin, but do not showed a greatly marked decrease in protein IDs compared to other samples</a:t>
            </a: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endParaRPr lang="en-US" sz="2000" dirty="0">
              <a:solidFill>
                <a:schemeClr val="tx1">
                  <a:lumMod val="75000"/>
                  <a:lumOff val="25000"/>
                </a:schemeClr>
              </a:solidFill>
              <a:latin typeface="+mn-lt"/>
            </a:endParaRPr>
          </a:p>
          <a:p>
            <a:pPr marL="285750" indent="-285750">
              <a:buFont typeface="Arial" panose="020B0604020202020204" pitchFamily="34" charset="0"/>
              <a:buChar char="•"/>
            </a:pPr>
            <a:r>
              <a:rPr lang="en-US" sz="2000" dirty="0">
                <a:solidFill>
                  <a:schemeClr val="tx1">
                    <a:lumMod val="75000"/>
                    <a:lumOff val="25000"/>
                  </a:schemeClr>
                </a:solidFill>
                <a:latin typeface="+mn-lt"/>
              </a:rPr>
              <a:t>Low-volume samples did not demonstrate abnormal aptamer counts or intensity distributions, but may have increased variability</a:t>
            </a: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pPr marL="285750" indent="-285750">
              <a:buFont typeface="Arial" panose="020B0604020202020204" pitchFamily="34" charset="0"/>
              <a:buChar char="•"/>
            </a:pPr>
            <a:r>
              <a:rPr lang="en-US" sz="2000" dirty="0">
                <a:solidFill>
                  <a:schemeClr val="tx1">
                    <a:lumMod val="75000"/>
                    <a:lumOff val="25000"/>
                  </a:schemeClr>
                </a:solidFill>
                <a:latin typeface="+mn-lt"/>
              </a:rPr>
              <a:t>Intentionally diluted low-volume samples demonstrate equivalent ID target rates, but decreased pre-normalized intensities, suggesting dilution is a less viable alternative</a:t>
            </a: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pPr marL="285750" indent="-285750">
              <a:buFont typeface="Arial" panose="020B0604020202020204" pitchFamily="34" charset="0"/>
              <a:buChar char="•"/>
            </a:pPr>
            <a:endParaRPr lang="en-US" sz="2000" dirty="0">
              <a:solidFill>
                <a:schemeClr val="tx1">
                  <a:lumMod val="75000"/>
                  <a:lumOff val="25000"/>
                </a:schemeClr>
              </a:solidFill>
              <a:latin typeface="+mn-lt"/>
            </a:endParaRPr>
          </a:p>
          <a:p>
            <a:pPr marL="285750" indent="-285750">
              <a:buFont typeface="Arial" panose="020B0604020202020204" pitchFamily="34" charset="0"/>
              <a:buChar char="•"/>
            </a:pPr>
            <a:r>
              <a:rPr lang="en-US" sz="2000" dirty="0">
                <a:solidFill>
                  <a:schemeClr val="tx1">
                    <a:lumMod val="75000"/>
                    <a:lumOff val="25000"/>
                  </a:schemeClr>
                </a:solidFill>
                <a:latin typeface="+mn-lt"/>
              </a:rPr>
              <a:t>Reassuring concordance between SomaLogic and internal data analytic pipelines</a:t>
            </a:r>
          </a:p>
        </p:txBody>
      </p:sp>
    </p:spTree>
    <p:extLst>
      <p:ext uri="{BB962C8B-B14F-4D97-AF65-F5344CB8AC3E}">
        <p14:creationId xmlns:p14="http://schemas.microsoft.com/office/powerpoint/2010/main" val="2352036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Platform comparison of differential expression in </a:t>
            </a:r>
            <a:r>
              <a:rPr lang="en-US" sz="3200" b="1" dirty="0">
                <a:solidFill>
                  <a:srgbClr val="0070C0"/>
                </a:solidFill>
                <a:latin typeface="Calibri" charset="0"/>
                <a:ea typeface="Calibri" charset="0"/>
                <a:cs typeface="Calibri" charset="0"/>
              </a:rPr>
              <a:t>mouse</a:t>
            </a:r>
            <a:r>
              <a:rPr lang="en-US" sz="3200" dirty="0">
                <a:solidFill>
                  <a:srgbClr val="0070C0"/>
                </a:solidFill>
                <a:latin typeface="Calibri" charset="0"/>
                <a:ea typeface="Calibri" charset="0"/>
                <a:cs typeface="Calibri" charset="0"/>
              </a:rPr>
              <a:t> samples</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Identifies Significant Proteins, No Significant Proteins Identified with </a:t>
            </a:r>
            <a:r>
              <a:rPr lang="en-US" sz="1800" b="1" dirty="0" err="1">
                <a:solidFill>
                  <a:schemeClr val="bg1"/>
                </a:solidFill>
                <a:ea typeface="Calibri" charset="0"/>
              </a:rPr>
              <a:t>SomaScan</a:t>
            </a:r>
            <a:endParaRPr lang="en-US" sz="1800" b="1" dirty="0">
              <a:solidFill>
                <a:schemeClr val="bg1"/>
              </a:solidFill>
              <a:ea typeface="Calibri" charset="0"/>
            </a:endParaRPr>
          </a:p>
        </p:txBody>
      </p:sp>
      <p:pic>
        <p:nvPicPr>
          <p:cNvPr id="3" name="Picture 2">
            <a:extLst>
              <a:ext uri="{FF2B5EF4-FFF2-40B4-BE49-F238E27FC236}">
                <a16:creationId xmlns:a16="http://schemas.microsoft.com/office/drawing/2014/main" id="{72153299-B6EF-1D32-C709-12ED10080653}"/>
              </a:ext>
            </a:extLst>
          </p:cNvPr>
          <p:cNvPicPr>
            <a:picLocks noChangeAspect="1"/>
          </p:cNvPicPr>
          <p:nvPr/>
        </p:nvPicPr>
        <p:blipFill rotWithShape="1">
          <a:blip r:embed="rId3">
            <a:extLst>
              <a:ext uri="{28A0092B-C50C-407E-A947-70E740481C1C}">
                <a14:useLocalDpi xmlns:a14="http://schemas.microsoft.com/office/drawing/2010/main" val="0"/>
              </a:ext>
            </a:extLst>
          </a:blip>
          <a:srcRect t="7610"/>
          <a:stretch/>
        </p:blipFill>
        <p:spPr>
          <a:xfrm>
            <a:off x="469807" y="1950957"/>
            <a:ext cx="5121696" cy="3629890"/>
          </a:xfrm>
          <a:prstGeom prst="rect">
            <a:avLst/>
          </a:prstGeom>
        </p:spPr>
      </p:pic>
      <p:pic>
        <p:nvPicPr>
          <p:cNvPr id="7" name="Picture 6">
            <a:extLst>
              <a:ext uri="{FF2B5EF4-FFF2-40B4-BE49-F238E27FC236}">
                <a16:creationId xmlns:a16="http://schemas.microsoft.com/office/drawing/2014/main" id="{5EA0DB78-7819-4D0C-878C-169A676215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96074" y="1978664"/>
            <a:ext cx="5752127" cy="3556658"/>
          </a:xfrm>
          <a:prstGeom prst="rect">
            <a:avLst/>
          </a:prstGeom>
        </p:spPr>
      </p:pic>
      <p:grpSp>
        <p:nvGrpSpPr>
          <p:cNvPr id="8" name="Group 7">
            <a:extLst>
              <a:ext uri="{FF2B5EF4-FFF2-40B4-BE49-F238E27FC236}">
                <a16:creationId xmlns:a16="http://schemas.microsoft.com/office/drawing/2014/main" id="{97156FF3-6B4C-42A8-92D2-02BC920F6DBC}"/>
              </a:ext>
            </a:extLst>
          </p:cNvPr>
          <p:cNvGrpSpPr>
            <a:grpSpLocks noChangeAspect="1"/>
          </p:cNvGrpSpPr>
          <p:nvPr/>
        </p:nvGrpSpPr>
        <p:grpSpPr>
          <a:xfrm>
            <a:off x="11273881" y="855513"/>
            <a:ext cx="274320" cy="274320"/>
            <a:chOff x="3730978" y="1354843"/>
            <a:chExt cx="384829" cy="384829"/>
          </a:xfrm>
        </p:grpSpPr>
        <p:sp>
          <p:nvSpPr>
            <p:cNvPr id="9" name="Oval 8">
              <a:extLst>
                <a:ext uri="{FF2B5EF4-FFF2-40B4-BE49-F238E27FC236}">
                  <a16:creationId xmlns:a16="http://schemas.microsoft.com/office/drawing/2014/main" id="{AC0235AE-2EE2-4ADE-BE2C-983F428E715D}"/>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0" name="Freeform 8">
              <a:extLst>
                <a:ext uri="{FF2B5EF4-FFF2-40B4-BE49-F238E27FC236}">
                  <a16:creationId xmlns:a16="http://schemas.microsoft.com/office/drawing/2014/main" id="{798FCCEC-17F7-4765-8670-6DDA9659C26B}"/>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2" name="TextBox 1">
            <a:extLst>
              <a:ext uri="{FF2B5EF4-FFF2-40B4-BE49-F238E27FC236}">
                <a16:creationId xmlns:a16="http://schemas.microsoft.com/office/drawing/2014/main" id="{FAB798F3-C36D-4214-AA14-A81EF9CDAF09}"/>
              </a:ext>
            </a:extLst>
          </p:cNvPr>
          <p:cNvSpPr txBox="1"/>
          <p:nvPr/>
        </p:nvSpPr>
        <p:spPr>
          <a:xfrm>
            <a:off x="1933706" y="1498007"/>
            <a:ext cx="2531462" cy="369332"/>
          </a:xfrm>
          <a:prstGeom prst="rect">
            <a:avLst/>
          </a:prstGeom>
          <a:noFill/>
        </p:spPr>
        <p:txBody>
          <a:bodyPr wrap="none" rtlCol="0">
            <a:spAutoFit/>
          </a:bodyPr>
          <a:lstStyle/>
          <a:p>
            <a:r>
              <a:rPr lang="en-US" sz="1800" b="1" dirty="0"/>
              <a:t>Seer Proteograph MS</a:t>
            </a:r>
          </a:p>
        </p:txBody>
      </p:sp>
      <p:sp>
        <p:nvSpPr>
          <p:cNvPr id="11" name="TextBox 10">
            <a:extLst>
              <a:ext uri="{FF2B5EF4-FFF2-40B4-BE49-F238E27FC236}">
                <a16:creationId xmlns:a16="http://schemas.microsoft.com/office/drawing/2014/main" id="{47269CB9-1AA9-4105-B8F5-E3A3C4CAAE2C}"/>
              </a:ext>
            </a:extLst>
          </p:cNvPr>
          <p:cNvSpPr txBox="1"/>
          <p:nvPr/>
        </p:nvSpPr>
        <p:spPr>
          <a:xfrm>
            <a:off x="8103845" y="1468146"/>
            <a:ext cx="1364476" cy="369332"/>
          </a:xfrm>
          <a:prstGeom prst="rect">
            <a:avLst/>
          </a:prstGeom>
          <a:noFill/>
        </p:spPr>
        <p:txBody>
          <a:bodyPr wrap="none" rtlCol="0">
            <a:spAutoFit/>
          </a:bodyPr>
          <a:lstStyle/>
          <a:p>
            <a:r>
              <a:rPr lang="en-US" sz="1800" b="1" dirty="0" err="1"/>
              <a:t>SomaScan</a:t>
            </a:r>
            <a:endParaRPr lang="en-US" sz="1800" b="1" dirty="0"/>
          </a:p>
        </p:txBody>
      </p:sp>
    </p:spTree>
    <p:extLst>
      <p:ext uri="{BB962C8B-B14F-4D97-AF65-F5344CB8AC3E}">
        <p14:creationId xmlns:p14="http://schemas.microsoft.com/office/powerpoint/2010/main" val="425638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a:t>
            </a:r>
            <a:r>
              <a:rPr lang="en-US" sz="1800" b="1" i="1" dirty="0">
                <a:solidFill>
                  <a:schemeClr val="bg1"/>
                </a:solidFill>
                <a:ea typeface="Calibri" charset="0"/>
              </a:rPr>
              <a:t>Murine</a:t>
            </a:r>
            <a:r>
              <a:rPr lang="en-US" sz="1800" b="1" dirty="0">
                <a:solidFill>
                  <a:schemeClr val="bg1"/>
                </a:solidFill>
                <a:ea typeface="Calibri" charset="0"/>
              </a:rPr>
              <a:t> Fold Change Correlation</a:t>
            </a:r>
          </a:p>
        </p:txBody>
      </p:sp>
      <p:pic>
        <p:nvPicPr>
          <p:cNvPr id="7" name="Picture 6">
            <a:extLst>
              <a:ext uri="{FF2B5EF4-FFF2-40B4-BE49-F238E27FC236}">
                <a16:creationId xmlns:a16="http://schemas.microsoft.com/office/drawing/2014/main" id="{C402C0FE-77B9-F08D-6F41-19FAA2A2AF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3499" y="983360"/>
            <a:ext cx="7823086" cy="4837175"/>
          </a:xfrm>
          <a:prstGeom prst="rect">
            <a:avLst/>
          </a:prstGeom>
        </p:spPr>
      </p:pic>
      <p:sp>
        <p:nvSpPr>
          <p:cNvPr id="2" name="TextBox 1">
            <a:extLst>
              <a:ext uri="{FF2B5EF4-FFF2-40B4-BE49-F238E27FC236}">
                <a16:creationId xmlns:a16="http://schemas.microsoft.com/office/drawing/2014/main" id="{17DF73A7-3870-3ECE-EDF3-66A6AF5EBDE2}"/>
              </a:ext>
            </a:extLst>
          </p:cNvPr>
          <p:cNvSpPr txBox="1"/>
          <p:nvPr/>
        </p:nvSpPr>
        <p:spPr>
          <a:xfrm>
            <a:off x="9311870" y="1820655"/>
            <a:ext cx="1966692" cy="338554"/>
          </a:xfrm>
          <a:prstGeom prst="rect">
            <a:avLst/>
          </a:prstGeom>
          <a:noFill/>
        </p:spPr>
        <p:txBody>
          <a:bodyPr wrap="none" rtlCol="0">
            <a:spAutoFit/>
          </a:bodyPr>
          <a:lstStyle/>
          <a:p>
            <a:r>
              <a:rPr lang="en-US" dirty="0"/>
              <a:t>Pearson’s r = 0.216</a:t>
            </a:r>
          </a:p>
        </p:txBody>
      </p:sp>
      <p:sp>
        <p:nvSpPr>
          <p:cNvPr id="8" name="TextBox 7">
            <a:extLst>
              <a:ext uri="{FF2B5EF4-FFF2-40B4-BE49-F238E27FC236}">
                <a16:creationId xmlns:a16="http://schemas.microsoft.com/office/drawing/2014/main" id="{2F91601C-00D2-4627-B06B-9CEF8EA75847}"/>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Platform comparison of differential expression in </a:t>
            </a:r>
            <a:r>
              <a:rPr lang="en-US" sz="3200" b="1" dirty="0">
                <a:solidFill>
                  <a:srgbClr val="0070C0"/>
                </a:solidFill>
                <a:latin typeface="Calibri" charset="0"/>
                <a:ea typeface="Calibri" charset="0"/>
                <a:cs typeface="Calibri" charset="0"/>
              </a:rPr>
              <a:t>mouse</a:t>
            </a:r>
            <a:r>
              <a:rPr lang="en-US" sz="3200" dirty="0">
                <a:solidFill>
                  <a:srgbClr val="0070C0"/>
                </a:solidFill>
                <a:latin typeface="Calibri" charset="0"/>
                <a:ea typeface="Calibri" charset="0"/>
                <a:cs typeface="Calibri" charset="0"/>
              </a:rPr>
              <a:t> samples</a:t>
            </a:r>
          </a:p>
        </p:txBody>
      </p:sp>
      <p:grpSp>
        <p:nvGrpSpPr>
          <p:cNvPr id="9" name="Group 8">
            <a:extLst>
              <a:ext uri="{FF2B5EF4-FFF2-40B4-BE49-F238E27FC236}">
                <a16:creationId xmlns:a16="http://schemas.microsoft.com/office/drawing/2014/main" id="{A9D00770-3823-44DB-86D3-222014701585}"/>
              </a:ext>
            </a:extLst>
          </p:cNvPr>
          <p:cNvGrpSpPr>
            <a:grpSpLocks noChangeAspect="1"/>
          </p:cNvGrpSpPr>
          <p:nvPr/>
        </p:nvGrpSpPr>
        <p:grpSpPr>
          <a:xfrm>
            <a:off x="11432177" y="983360"/>
            <a:ext cx="274320" cy="274320"/>
            <a:chOff x="3730978" y="1354843"/>
            <a:chExt cx="384829" cy="384829"/>
          </a:xfrm>
        </p:grpSpPr>
        <p:sp>
          <p:nvSpPr>
            <p:cNvPr id="10" name="Oval 9">
              <a:extLst>
                <a:ext uri="{FF2B5EF4-FFF2-40B4-BE49-F238E27FC236}">
                  <a16:creationId xmlns:a16="http://schemas.microsoft.com/office/drawing/2014/main" id="{D92ACF48-90F6-46CB-9751-AF43AA3653FB}"/>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 name="Freeform 8">
              <a:extLst>
                <a:ext uri="{FF2B5EF4-FFF2-40B4-BE49-F238E27FC236}">
                  <a16:creationId xmlns:a16="http://schemas.microsoft.com/office/drawing/2014/main" id="{4736DD4D-68B5-4042-AD59-54A351ECB506}"/>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DCE73FF9-C810-8A1C-1511-9710BE58CA4A}"/>
              </a:ext>
            </a:extLst>
          </p:cNvPr>
          <p:cNvPicPr>
            <a:picLocks noChangeAspect="1"/>
          </p:cNvPicPr>
          <p:nvPr/>
        </p:nvPicPr>
        <p:blipFill rotWithShape="1">
          <a:blip r:embed="rId4">
            <a:extLst>
              <a:ext uri="{28A0092B-C50C-407E-A947-70E740481C1C}">
                <a14:useLocalDpi xmlns:a14="http://schemas.microsoft.com/office/drawing/2010/main" val="0"/>
              </a:ext>
            </a:extLst>
          </a:blip>
          <a:srcRect l="74944" t="34358" b="32859"/>
          <a:stretch/>
        </p:blipFill>
        <p:spPr>
          <a:xfrm>
            <a:off x="8799893" y="2635783"/>
            <a:ext cx="1966692" cy="1591008"/>
          </a:xfrm>
          <a:prstGeom prst="rect">
            <a:avLst/>
          </a:prstGeom>
        </p:spPr>
      </p:pic>
    </p:spTree>
    <p:extLst>
      <p:ext uri="{BB962C8B-B14F-4D97-AF65-F5344CB8AC3E}">
        <p14:creationId xmlns:p14="http://schemas.microsoft.com/office/powerpoint/2010/main" val="4033420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a:t>
            </a:r>
            <a:r>
              <a:rPr lang="en-US" sz="1800" b="1" i="1" dirty="0">
                <a:solidFill>
                  <a:schemeClr val="bg1"/>
                </a:solidFill>
                <a:ea typeface="Calibri" charset="0"/>
              </a:rPr>
              <a:t>Human</a:t>
            </a:r>
            <a:r>
              <a:rPr lang="en-US" sz="1800" b="1" dirty="0">
                <a:solidFill>
                  <a:schemeClr val="bg1"/>
                </a:solidFill>
                <a:ea typeface="Calibri" charset="0"/>
              </a:rPr>
              <a:t> Fold Change Correlation</a:t>
            </a:r>
          </a:p>
        </p:txBody>
      </p:sp>
      <p:pic>
        <p:nvPicPr>
          <p:cNvPr id="7" name="Picture 6">
            <a:extLst>
              <a:ext uri="{FF2B5EF4-FFF2-40B4-BE49-F238E27FC236}">
                <a16:creationId xmlns:a16="http://schemas.microsoft.com/office/drawing/2014/main" id="{221F51EA-493B-0206-318E-435C5441DE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7643" y="964385"/>
            <a:ext cx="7849178" cy="4853308"/>
          </a:xfrm>
          <a:prstGeom prst="rect">
            <a:avLst/>
          </a:prstGeom>
        </p:spPr>
      </p:pic>
      <p:sp>
        <p:nvSpPr>
          <p:cNvPr id="2" name="TextBox 1">
            <a:extLst>
              <a:ext uri="{FF2B5EF4-FFF2-40B4-BE49-F238E27FC236}">
                <a16:creationId xmlns:a16="http://schemas.microsoft.com/office/drawing/2014/main" id="{223D3005-C9C8-F962-9E63-C7D2972B9220}"/>
              </a:ext>
            </a:extLst>
          </p:cNvPr>
          <p:cNvSpPr txBox="1"/>
          <p:nvPr/>
        </p:nvSpPr>
        <p:spPr>
          <a:xfrm>
            <a:off x="9282842" y="1732583"/>
            <a:ext cx="1966692" cy="338554"/>
          </a:xfrm>
          <a:prstGeom prst="rect">
            <a:avLst/>
          </a:prstGeom>
          <a:noFill/>
        </p:spPr>
        <p:txBody>
          <a:bodyPr wrap="none" rtlCol="0">
            <a:spAutoFit/>
          </a:bodyPr>
          <a:lstStyle/>
          <a:p>
            <a:r>
              <a:rPr lang="en-US" dirty="0"/>
              <a:t>Pearson’s r = 0.226</a:t>
            </a:r>
          </a:p>
        </p:txBody>
      </p:sp>
      <p:sp>
        <p:nvSpPr>
          <p:cNvPr id="9" name="TextBox 8">
            <a:extLst>
              <a:ext uri="{FF2B5EF4-FFF2-40B4-BE49-F238E27FC236}">
                <a16:creationId xmlns:a16="http://schemas.microsoft.com/office/drawing/2014/main" id="{A4A771C7-8829-4CE3-A720-EA91A4713AA4}"/>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Platform comparison of differential expression in </a:t>
            </a:r>
            <a:r>
              <a:rPr lang="en-US" sz="3200" b="1" dirty="0">
                <a:solidFill>
                  <a:srgbClr val="0070C0"/>
                </a:solidFill>
                <a:latin typeface="Calibri" charset="0"/>
                <a:ea typeface="Calibri" charset="0"/>
                <a:cs typeface="Calibri" charset="0"/>
              </a:rPr>
              <a:t>human</a:t>
            </a:r>
            <a:r>
              <a:rPr lang="en-US" sz="3200" dirty="0">
                <a:solidFill>
                  <a:srgbClr val="0070C0"/>
                </a:solidFill>
                <a:latin typeface="Calibri" charset="0"/>
                <a:ea typeface="Calibri" charset="0"/>
                <a:cs typeface="Calibri" charset="0"/>
              </a:rPr>
              <a:t> samples</a:t>
            </a:r>
          </a:p>
        </p:txBody>
      </p:sp>
      <p:grpSp>
        <p:nvGrpSpPr>
          <p:cNvPr id="10" name="Group 9">
            <a:extLst>
              <a:ext uri="{FF2B5EF4-FFF2-40B4-BE49-F238E27FC236}">
                <a16:creationId xmlns:a16="http://schemas.microsoft.com/office/drawing/2014/main" id="{2ED8C6E7-20A1-4019-A751-F533958E6874}"/>
              </a:ext>
            </a:extLst>
          </p:cNvPr>
          <p:cNvGrpSpPr>
            <a:grpSpLocks noChangeAspect="1"/>
          </p:cNvGrpSpPr>
          <p:nvPr/>
        </p:nvGrpSpPr>
        <p:grpSpPr>
          <a:xfrm>
            <a:off x="11432177" y="983360"/>
            <a:ext cx="274320" cy="274320"/>
            <a:chOff x="3730978" y="1354843"/>
            <a:chExt cx="384829" cy="384829"/>
          </a:xfrm>
        </p:grpSpPr>
        <p:sp>
          <p:nvSpPr>
            <p:cNvPr id="11" name="Oval 10">
              <a:extLst>
                <a:ext uri="{FF2B5EF4-FFF2-40B4-BE49-F238E27FC236}">
                  <a16:creationId xmlns:a16="http://schemas.microsoft.com/office/drawing/2014/main" id="{4DB9D47F-4B7A-4AB8-BD90-DE7B78403AA4}"/>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Freeform 8">
              <a:extLst>
                <a:ext uri="{FF2B5EF4-FFF2-40B4-BE49-F238E27FC236}">
                  <a16:creationId xmlns:a16="http://schemas.microsoft.com/office/drawing/2014/main" id="{5B04D1D6-5177-4262-82FA-A6813C47A179}"/>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AFDB5F43-C766-0869-7F65-282759E48D1D}"/>
              </a:ext>
            </a:extLst>
          </p:cNvPr>
          <p:cNvPicPr>
            <a:picLocks noChangeAspect="1"/>
          </p:cNvPicPr>
          <p:nvPr/>
        </p:nvPicPr>
        <p:blipFill rotWithShape="1">
          <a:blip r:embed="rId4">
            <a:extLst>
              <a:ext uri="{28A0092B-C50C-407E-A947-70E740481C1C}">
                <a14:useLocalDpi xmlns:a14="http://schemas.microsoft.com/office/drawing/2010/main" val="0"/>
              </a:ext>
            </a:extLst>
          </a:blip>
          <a:srcRect l="5764" b="93001"/>
          <a:stretch/>
        </p:blipFill>
        <p:spPr>
          <a:xfrm>
            <a:off x="3347634" y="983360"/>
            <a:ext cx="7367213" cy="338328"/>
          </a:xfrm>
          <a:prstGeom prst="rect">
            <a:avLst/>
          </a:prstGeom>
        </p:spPr>
      </p:pic>
    </p:spTree>
    <p:extLst>
      <p:ext uri="{BB962C8B-B14F-4D97-AF65-F5344CB8AC3E}">
        <p14:creationId xmlns:p14="http://schemas.microsoft.com/office/powerpoint/2010/main" val="1609069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Mouse</a:t>
            </a:r>
          </a:p>
        </p:txBody>
      </p:sp>
      <p:pic>
        <p:nvPicPr>
          <p:cNvPr id="3" name="Picture 2">
            <a:extLst>
              <a:ext uri="{FF2B5EF4-FFF2-40B4-BE49-F238E27FC236}">
                <a16:creationId xmlns:a16="http://schemas.microsoft.com/office/drawing/2014/main" id="{312D9260-57C9-808B-A61B-DFD42340E2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6972" y="1448861"/>
            <a:ext cx="6902450" cy="4267928"/>
          </a:xfrm>
          <a:prstGeom prst="rect">
            <a:avLst/>
          </a:prstGeom>
        </p:spPr>
      </p:pic>
      <p:sp>
        <p:nvSpPr>
          <p:cNvPr id="10" name="TextBox 9">
            <a:extLst>
              <a:ext uri="{FF2B5EF4-FFF2-40B4-BE49-F238E27FC236}">
                <a16:creationId xmlns:a16="http://schemas.microsoft.com/office/drawing/2014/main" id="{26F9599F-FFF6-44E7-85AC-FBF25C027634}"/>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mouse</a:t>
            </a:r>
            <a:r>
              <a:rPr lang="en-US" sz="3200" dirty="0">
                <a:solidFill>
                  <a:srgbClr val="0070C0"/>
                </a:solidFill>
                <a:latin typeface="Calibri" charset="0"/>
                <a:ea typeface="Calibri" charset="0"/>
                <a:cs typeface="Calibri" charset="0"/>
              </a:rPr>
              <a:t> samples</a:t>
            </a:r>
          </a:p>
        </p:txBody>
      </p:sp>
      <p:grpSp>
        <p:nvGrpSpPr>
          <p:cNvPr id="11" name="Group 10">
            <a:extLst>
              <a:ext uri="{FF2B5EF4-FFF2-40B4-BE49-F238E27FC236}">
                <a16:creationId xmlns:a16="http://schemas.microsoft.com/office/drawing/2014/main" id="{87ED3930-E508-498F-8788-581314475BC7}"/>
              </a:ext>
            </a:extLst>
          </p:cNvPr>
          <p:cNvGrpSpPr>
            <a:grpSpLocks noChangeAspect="1"/>
          </p:cNvGrpSpPr>
          <p:nvPr/>
        </p:nvGrpSpPr>
        <p:grpSpPr>
          <a:xfrm>
            <a:off x="11432177" y="983360"/>
            <a:ext cx="274320" cy="274320"/>
            <a:chOff x="3730978" y="1354843"/>
            <a:chExt cx="384829" cy="384829"/>
          </a:xfrm>
        </p:grpSpPr>
        <p:sp>
          <p:nvSpPr>
            <p:cNvPr id="12" name="Oval 11">
              <a:extLst>
                <a:ext uri="{FF2B5EF4-FFF2-40B4-BE49-F238E27FC236}">
                  <a16:creationId xmlns:a16="http://schemas.microsoft.com/office/drawing/2014/main" id="{648E302D-8BC9-473C-8A86-9D8E33709A2D}"/>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Freeform 8">
              <a:extLst>
                <a:ext uri="{FF2B5EF4-FFF2-40B4-BE49-F238E27FC236}">
                  <a16:creationId xmlns:a16="http://schemas.microsoft.com/office/drawing/2014/main" id="{865BEED8-7C50-4273-A982-8258432BEBCB}"/>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2" name="TextBox 1">
            <a:extLst>
              <a:ext uri="{FF2B5EF4-FFF2-40B4-BE49-F238E27FC236}">
                <a16:creationId xmlns:a16="http://schemas.microsoft.com/office/drawing/2014/main" id="{A91FEB74-40DF-FA60-B71B-63F02E329012}"/>
              </a:ext>
            </a:extLst>
          </p:cNvPr>
          <p:cNvSpPr txBox="1"/>
          <p:nvPr/>
        </p:nvSpPr>
        <p:spPr>
          <a:xfrm>
            <a:off x="9130191" y="3244649"/>
            <a:ext cx="2035622" cy="338554"/>
          </a:xfrm>
          <a:prstGeom prst="rect">
            <a:avLst/>
          </a:prstGeom>
          <a:noFill/>
        </p:spPr>
        <p:txBody>
          <a:bodyPr wrap="none" rtlCol="0">
            <a:spAutoFit/>
          </a:bodyPr>
          <a:lstStyle/>
          <a:p>
            <a:r>
              <a:rPr lang="en-US" dirty="0"/>
              <a:t>Pearson’s r = -0.074</a:t>
            </a:r>
          </a:p>
        </p:txBody>
      </p:sp>
    </p:spTree>
    <p:extLst>
      <p:ext uri="{BB962C8B-B14F-4D97-AF65-F5344CB8AC3E}">
        <p14:creationId xmlns:p14="http://schemas.microsoft.com/office/powerpoint/2010/main" val="339024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10" name="TextBox 9">
            <a:extLst>
              <a:ext uri="{FF2B5EF4-FFF2-40B4-BE49-F238E27FC236}">
                <a16:creationId xmlns:a16="http://schemas.microsoft.com/office/drawing/2014/main" id="{26F9599F-FFF6-44E7-85AC-FBF25C027634}"/>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mouse</a:t>
            </a:r>
            <a:r>
              <a:rPr lang="en-US" sz="3200" dirty="0">
                <a:solidFill>
                  <a:srgbClr val="0070C0"/>
                </a:solidFill>
                <a:latin typeface="Calibri" charset="0"/>
                <a:ea typeface="Calibri" charset="0"/>
                <a:cs typeface="Calibri" charset="0"/>
              </a:rPr>
              <a:t> samples</a:t>
            </a:r>
          </a:p>
        </p:txBody>
      </p:sp>
      <p:grpSp>
        <p:nvGrpSpPr>
          <p:cNvPr id="11" name="Group 10">
            <a:extLst>
              <a:ext uri="{FF2B5EF4-FFF2-40B4-BE49-F238E27FC236}">
                <a16:creationId xmlns:a16="http://schemas.microsoft.com/office/drawing/2014/main" id="{87ED3930-E508-498F-8788-581314475BC7}"/>
              </a:ext>
            </a:extLst>
          </p:cNvPr>
          <p:cNvGrpSpPr>
            <a:grpSpLocks noChangeAspect="1"/>
          </p:cNvGrpSpPr>
          <p:nvPr/>
        </p:nvGrpSpPr>
        <p:grpSpPr>
          <a:xfrm>
            <a:off x="11432177" y="983360"/>
            <a:ext cx="274320" cy="274320"/>
            <a:chOff x="3730978" y="1354843"/>
            <a:chExt cx="384829" cy="384829"/>
          </a:xfrm>
        </p:grpSpPr>
        <p:sp>
          <p:nvSpPr>
            <p:cNvPr id="12" name="Oval 11">
              <a:extLst>
                <a:ext uri="{FF2B5EF4-FFF2-40B4-BE49-F238E27FC236}">
                  <a16:creationId xmlns:a16="http://schemas.microsoft.com/office/drawing/2014/main" id="{648E302D-8BC9-473C-8A86-9D8E33709A2D}"/>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Freeform 8">
              <a:extLst>
                <a:ext uri="{FF2B5EF4-FFF2-40B4-BE49-F238E27FC236}">
                  <a16:creationId xmlns:a16="http://schemas.microsoft.com/office/drawing/2014/main" id="{865BEED8-7C50-4273-A982-8258432BEBCB}"/>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5" name="Picture 4">
            <a:extLst>
              <a:ext uri="{FF2B5EF4-FFF2-40B4-BE49-F238E27FC236}">
                <a16:creationId xmlns:a16="http://schemas.microsoft.com/office/drawing/2014/main" id="{0F232AEF-8CB1-44DC-A70F-FDA634FD4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951" y="1859168"/>
            <a:ext cx="4434097" cy="3800655"/>
          </a:xfrm>
          <a:prstGeom prst="rect">
            <a:avLst/>
          </a:prstGeom>
        </p:spPr>
      </p:pic>
      <p:sp>
        <p:nvSpPr>
          <p:cNvPr id="14" name="TextBox 13">
            <a:extLst>
              <a:ext uri="{FF2B5EF4-FFF2-40B4-BE49-F238E27FC236}">
                <a16:creationId xmlns:a16="http://schemas.microsoft.com/office/drawing/2014/main" id="{CEB36305-F4BF-45EE-9280-E1482F332363}"/>
              </a:ext>
            </a:extLst>
          </p:cNvPr>
          <p:cNvSpPr txBox="1"/>
          <p:nvPr/>
        </p:nvSpPr>
        <p:spPr>
          <a:xfrm>
            <a:off x="4374016" y="1446472"/>
            <a:ext cx="3789820" cy="338554"/>
          </a:xfrm>
          <a:prstGeom prst="rect">
            <a:avLst/>
          </a:prstGeom>
          <a:noFill/>
        </p:spPr>
        <p:txBody>
          <a:bodyPr wrap="none" rtlCol="0">
            <a:spAutoFit/>
          </a:bodyPr>
          <a:lstStyle/>
          <a:p>
            <a:r>
              <a:rPr lang="en-US" dirty="0"/>
              <a:t>Intra-protein across samples correlation</a:t>
            </a:r>
          </a:p>
        </p:txBody>
      </p:sp>
      <p:sp>
        <p:nvSpPr>
          <p:cNvPr id="16" name="TextBox 15">
            <a:extLst>
              <a:ext uri="{FF2B5EF4-FFF2-40B4-BE49-F238E27FC236}">
                <a16:creationId xmlns:a16="http://schemas.microsoft.com/office/drawing/2014/main" id="{E99AAB7C-E7CE-43AF-9039-DDD05C9CF34F}"/>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Mouse</a:t>
            </a:r>
          </a:p>
        </p:txBody>
      </p:sp>
    </p:spTree>
    <p:extLst>
      <p:ext uri="{BB962C8B-B14F-4D97-AF65-F5344CB8AC3E}">
        <p14:creationId xmlns:p14="http://schemas.microsoft.com/office/powerpoint/2010/main" val="2773010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78" y="114877"/>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Overview of This Project in Quad Chart Format</a:t>
            </a:r>
            <a:endParaRPr lang="en-US" sz="2800" i="1" dirty="0">
              <a:solidFill>
                <a:srgbClr val="0070C0"/>
              </a:solidFill>
              <a:latin typeface="Calibri" charset="0"/>
              <a:ea typeface="Calibri" charset="0"/>
              <a:cs typeface="Calibri" charset="0"/>
            </a:endParaRPr>
          </a:p>
        </p:txBody>
      </p:sp>
      <p:pic>
        <p:nvPicPr>
          <p:cNvPr id="3" name="Picture 2">
            <a:extLst>
              <a:ext uri="{FF2B5EF4-FFF2-40B4-BE49-F238E27FC236}">
                <a16:creationId xmlns:a16="http://schemas.microsoft.com/office/drawing/2014/main" id="{6C8D3AFF-3CCF-4C11-A753-C9368C3D9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6" y="541873"/>
            <a:ext cx="10548588" cy="5568696"/>
          </a:xfrm>
          <a:prstGeom prst="rect">
            <a:avLst/>
          </a:prstGeom>
        </p:spPr>
      </p:pic>
    </p:spTree>
    <p:extLst>
      <p:ext uri="{BB962C8B-B14F-4D97-AF65-F5344CB8AC3E}">
        <p14:creationId xmlns:p14="http://schemas.microsoft.com/office/powerpoint/2010/main" val="3302434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Human</a:t>
            </a:r>
          </a:p>
        </p:txBody>
      </p:sp>
      <p:pic>
        <p:nvPicPr>
          <p:cNvPr id="5" name="Picture 4">
            <a:extLst>
              <a:ext uri="{FF2B5EF4-FFF2-40B4-BE49-F238E27FC236}">
                <a16:creationId xmlns:a16="http://schemas.microsoft.com/office/drawing/2014/main" id="{9230D2BB-E961-44A5-9FB0-7A390AC6B3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0701" y="1483866"/>
            <a:ext cx="6828398" cy="4222139"/>
          </a:xfrm>
          <a:prstGeom prst="rect">
            <a:avLst/>
          </a:prstGeom>
        </p:spPr>
      </p:pic>
      <p:sp>
        <p:nvSpPr>
          <p:cNvPr id="9" name="TextBox 8">
            <a:extLst>
              <a:ext uri="{FF2B5EF4-FFF2-40B4-BE49-F238E27FC236}">
                <a16:creationId xmlns:a16="http://schemas.microsoft.com/office/drawing/2014/main" id="{F73BA32C-5022-4447-AB9F-76D25B1D26AE}"/>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human</a:t>
            </a:r>
            <a:r>
              <a:rPr lang="en-US" sz="3200" dirty="0">
                <a:solidFill>
                  <a:srgbClr val="0070C0"/>
                </a:solidFill>
                <a:latin typeface="Calibri" charset="0"/>
                <a:ea typeface="Calibri" charset="0"/>
                <a:cs typeface="Calibri" charset="0"/>
              </a:rPr>
              <a:t> samples</a:t>
            </a:r>
          </a:p>
        </p:txBody>
      </p:sp>
      <p:grpSp>
        <p:nvGrpSpPr>
          <p:cNvPr id="10" name="Group 9">
            <a:extLst>
              <a:ext uri="{FF2B5EF4-FFF2-40B4-BE49-F238E27FC236}">
                <a16:creationId xmlns:a16="http://schemas.microsoft.com/office/drawing/2014/main" id="{75BEBFB0-4225-441F-9F98-099EB683250D}"/>
              </a:ext>
            </a:extLst>
          </p:cNvPr>
          <p:cNvGrpSpPr>
            <a:grpSpLocks noChangeAspect="1"/>
          </p:cNvGrpSpPr>
          <p:nvPr/>
        </p:nvGrpSpPr>
        <p:grpSpPr>
          <a:xfrm>
            <a:off x="11432177" y="983360"/>
            <a:ext cx="274320" cy="274320"/>
            <a:chOff x="3730978" y="1354843"/>
            <a:chExt cx="384829" cy="384829"/>
          </a:xfrm>
        </p:grpSpPr>
        <p:sp>
          <p:nvSpPr>
            <p:cNvPr id="11" name="Oval 10">
              <a:extLst>
                <a:ext uri="{FF2B5EF4-FFF2-40B4-BE49-F238E27FC236}">
                  <a16:creationId xmlns:a16="http://schemas.microsoft.com/office/drawing/2014/main" id="{D94D778E-5E84-471C-B896-39754E52D485}"/>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Freeform 8">
              <a:extLst>
                <a:ext uri="{FF2B5EF4-FFF2-40B4-BE49-F238E27FC236}">
                  <a16:creationId xmlns:a16="http://schemas.microsoft.com/office/drawing/2014/main" id="{5F58416A-D04D-4F85-B71B-926DCBD277AE}"/>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2" name="TextBox 1">
            <a:extLst>
              <a:ext uri="{FF2B5EF4-FFF2-40B4-BE49-F238E27FC236}">
                <a16:creationId xmlns:a16="http://schemas.microsoft.com/office/drawing/2014/main" id="{049D5786-D9FD-A34E-3123-A24ABB6B0F3E}"/>
              </a:ext>
            </a:extLst>
          </p:cNvPr>
          <p:cNvSpPr txBox="1"/>
          <p:nvPr/>
        </p:nvSpPr>
        <p:spPr>
          <a:xfrm>
            <a:off x="9132423" y="3256381"/>
            <a:ext cx="1966692" cy="338554"/>
          </a:xfrm>
          <a:prstGeom prst="rect">
            <a:avLst/>
          </a:prstGeom>
          <a:noFill/>
        </p:spPr>
        <p:txBody>
          <a:bodyPr wrap="none" rtlCol="0">
            <a:spAutoFit/>
          </a:bodyPr>
          <a:lstStyle/>
          <a:p>
            <a:r>
              <a:rPr lang="en-US" dirty="0"/>
              <a:t>Pearson’s r = 0.166</a:t>
            </a:r>
          </a:p>
        </p:txBody>
      </p:sp>
    </p:spTree>
    <p:extLst>
      <p:ext uri="{BB962C8B-B14F-4D97-AF65-F5344CB8AC3E}">
        <p14:creationId xmlns:p14="http://schemas.microsoft.com/office/powerpoint/2010/main" val="3611556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Human</a:t>
            </a:r>
          </a:p>
        </p:txBody>
      </p:sp>
      <p:sp>
        <p:nvSpPr>
          <p:cNvPr id="9" name="TextBox 8">
            <a:extLst>
              <a:ext uri="{FF2B5EF4-FFF2-40B4-BE49-F238E27FC236}">
                <a16:creationId xmlns:a16="http://schemas.microsoft.com/office/drawing/2014/main" id="{F73BA32C-5022-4447-AB9F-76D25B1D26AE}"/>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human</a:t>
            </a:r>
            <a:r>
              <a:rPr lang="en-US" sz="3200" dirty="0">
                <a:solidFill>
                  <a:srgbClr val="0070C0"/>
                </a:solidFill>
                <a:latin typeface="Calibri" charset="0"/>
                <a:ea typeface="Calibri" charset="0"/>
                <a:cs typeface="Calibri" charset="0"/>
              </a:rPr>
              <a:t> samples</a:t>
            </a:r>
          </a:p>
        </p:txBody>
      </p:sp>
      <p:grpSp>
        <p:nvGrpSpPr>
          <p:cNvPr id="10" name="Group 9">
            <a:extLst>
              <a:ext uri="{FF2B5EF4-FFF2-40B4-BE49-F238E27FC236}">
                <a16:creationId xmlns:a16="http://schemas.microsoft.com/office/drawing/2014/main" id="{75BEBFB0-4225-441F-9F98-099EB683250D}"/>
              </a:ext>
            </a:extLst>
          </p:cNvPr>
          <p:cNvGrpSpPr>
            <a:grpSpLocks noChangeAspect="1"/>
          </p:cNvGrpSpPr>
          <p:nvPr/>
        </p:nvGrpSpPr>
        <p:grpSpPr>
          <a:xfrm>
            <a:off x="11432177" y="983360"/>
            <a:ext cx="274320" cy="274320"/>
            <a:chOff x="3730978" y="1354843"/>
            <a:chExt cx="384829" cy="384829"/>
          </a:xfrm>
        </p:grpSpPr>
        <p:sp>
          <p:nvSpPr>
            <p:cNvPr id="11" name="Oval 10">
              <a:extLst>
                <a:ext uri="{FF2B5EF4-FFF2-40B4-BE49-F238E27FC236}">
                  <a16:creationId xmlns:a16="http://schemas.microsoft.com/office/drawing/2014/main" id="{D94D778E-5E84-471C-B896-39754E52D485}"/>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Freeform 8">
              <a:extLst>
                <a:ext uri="{FF2B5EF4-FFF2-40B4-BE49-F238E27FC236}">
                  <a16:creationId xmlns:a16="http://schemas.microsoft.com/office/drawing/2014/main" id="{5F58416A-D04D-4F85-B71B-926DCBD277AE}"/>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5" name="TextBox 14">
            <a:extLst>
              <a:ext uri="{FF2B5EF4-FFF2-40B4-BE49-F238E27FC236}">
                <a16:creationId xmlns:a16="http://schemas.microsoft.com/office/drawing/2014/main" id="{A09FFA70-4A25-4559-9BE8-3B96820C6635}"/>
              </a:ext>
            </a:extLst>
          </p:cNvPr>
          <p:cNvSpPr txBox="1"/>
          <p:nvPr/>
        </p:nvSpPr>
        <p:spPr>
          <a:xfrm>
            <a:off x="4250450" y="1520614"/>
            <a:ext cx="3789820" cy="338554"/>
          </a:xfrm>
          <a:prstGeom prst="rect">
            <a:avLst/>
          </a:prstGeom>
          <a:noFill/>
        </p:spPr>
        <p:txBody>
          <a:bodyPr wrap="none" rtlCol="0">
            <a:spAutoFit/>
          </a:bodyPr>
          <a:lstStyle/>
          <a:p>
            <a:r>
              <a:rPr lang="en-US" dirty="0"/>
              <a:t>Intra-protein across samples correlation</a:t>
            </a:r>
          </a:p>
        </p:txBody>
      </p:sp>
      <p:pic>
        <p:nvPicPr>
          <p:cNvPr id="3" name="Picture 2">
            <a:extLst>
              <a:ext uri="{FF2B5EF4-FFF2-40B4-BE49-F238E27FC236}">
                <a16:creationId xmlns:a16="http://schemas.microsoft.com/office/drawing/2014/main" id="{39A89DBC-BB74-4B5F-8D1A-8A28FF601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51" y="1859168"/>
            <a:ext cx="4434584" cy="3801071"/>
          </a:xfrm>
          <a:prstGeom prst="rect">
            <a:avLst/>
          </a:prstGeom>
        </p:spPr>
      </p:pic>
    </p:spTree>
    <p:extLst>
      <p:ext uri="{BB962C8B-B14F-4D97-AF65-F5344CB8AC3E}">
        <p14:creationId xmlns:p14="http://schemas.microsoft.com/office/powerpoint/2010/main" val="4114440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8" name="TextBox 7">
            <a:extLst>
              <a:ext uri="{FF2B5EF4-FFF2-40B4-BE49-F238E27FC236}">
                <a16:creationId xmlns:a16="http://schemas.microsoft.com/office/drawing/2014/main" id="{D2BBFC94-6626-4D60-BD9A-190B9E527FD8}"/>
              </a:ext>
            </a:extLst>
          </p:cNvPr>
          <p:cNvSpPr txBox="1"/>
          <p:nvPr/>
        </p:nvSpPr>
        <p:spPr>
          <a:xfrm>
            <a:off x="518160" y="363071"/>
            <a:ext cx="11155680" cy="492443"/>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Summary of Platform Comparison and Benchmark</a:t>
            </a:r>
          </a:p>
        </p:txBody>
      </p:sp>
      <p:sp>
        <p:nvSpPr>
          <p:cNvPr id="7" name="TextBox 6">
            <a:extLst>
              <a:ext uri="{FF2B5EF4-FFF2-40B4-BE49-F238E27FC236}">
                <a16:creationId xmlns:a16="http://schemas.microsoft.com/office/drawing/2014/main" id="{C1D67D72-3837-2F81-A824-554F5FE1A362}"/>
              </a:ext>
            </a:extLst>
          </p:cNvPr>
          <p:cNvSpPr txBox="1"/>
          <p:nvPr/>
        </p:nvSpPr>
        <p:spPr>
          <a:xfrm>
            <a:off x="622663" y="949087"/>
            <a:ext cx="10224883" cy="5909310"/>
          </a:xfrm>
          <a:prstGeom prst="rect">
            <a:avLst/>
          </a:prstGeom>
          <a:noFill/>
        </p:spPr>
        <p:txBody>
          <a:bodyPr wrap="square" rtlCol="0">
            <a:spAutoFit/>
          </a:bodyPr>
          <a:lstStyle/>
          <a:p>
            <a:pPr marL="285750" indent="-285750">
              <a:buFont typeface="Arial" panose="020B0604020202020204" pitchFamily="34" charset="0"/>
              <a:buChar char="•"/>
            </a:pPr>
            <a:r>
              <a:rPr lang="en-US" sz="2100" dirty="0" err="1">
                <a:solidFill>
                  <a:schemeClr val="tx1">
                    <a:lumMod val="75000"/>
                    <a:lumOff val="25000"/>
                  </a:schemeClr>
                </a:solidFill>
                <a:latin typeface="+mn-lt"/>
              </a:rPr>
              <a:t>SomaScan</a:t>
            </a:r>
            <a:r>
              <a:rPr lang="en-US" sz="2100" dirty="0">
                <a:solidFill>
                  <a:schemeClr val="tx1">
                    <a:lumMod val="75000"/>
                    <a:lumOff val="25000"/>
                  </a:schemeClr>
                </a:solidFill>
                <a:latin typeface="+mn-lt"/>
              </a:rPr>
              <a:t> showed desirable technical assay strengths in proteomic coverage, assay variability, and quantitation.</a:t>
            </a:r>
          </a:p>
          <a:p>
            <a:endParaRPr lang="en-US" sz="2100" dirty="0">
              <a:solidFill>
                <a:schemeClr val="tx1">
                  <a:lumMod val="75000"/>
                  <a:lumOff val="25000"/>
                </a:schemeClr>
              </a:solidFill>
              <a:latin typeface="+mn-lt"/>
            </a:endParaRPr>
          </a:p>
          <a:p>
            <a:pPr marL="285750" indent="-285750">
              <a:buFont typeface="Arial" panose="020B0604020202020204" pitchFamily="34" charset="0"/>
              <a:buChar char="•"/>
            </a:pPr>
            <a:r>
              <a:rPr lang="en-US" sz="2100" dirty="0">
                <a:solidFill>
                  <a:schemeClr val="tx1">
                    <a:lumMod val="75000"/>
                    <a:lumOff val="25000"/>
                  </a:schemeClr>
                </a:solidFill>
                <a:latin typeface="+mn-lt"/>
              </a:rPr>
              <a:t>Platform comparison yielded low overlap in identifications and poor correlation in fold-changes and z-scored intensities. </a:t>
            </a:r>
          </a:p>
          <a:p>
            <a:endParaRPr lang="en-US" sz="2100" dirty="0">
              <a:solidFill>
                <a:schemeClr val="tx1">
                  <a:lumMod val="75000"/>
                  <a:lumOff val="25000"/>
                </a:schemeClr>
              </a:solidFill>
              <a:latin typeface="+mn-lt"/>
            </a:endParaRPr>
          </a:p>
          <a:p>
            <a:pPr marL="285750" indent="-285750">
              <a:buFont typeface="Arial" panose="020B0604020202020204" pitchFamily="34" charset="0"/>
              <a:buChar char="•"/>
            </a:pPr>
            <a:r>
              <a:rPr lang="en-US" sz="2100" dirty="0">
                <a:solidFill>
                  <a:schemeClr val="tx1">
                    <a:lumMod val="75000"/>
                    <a:lumOff val="25000"/>
                  </a:schemeClr>
                </a:solidFill>
                <a:latin typeface="+mn-lt"/>
              </a:rPr>
              <a:t>Absence of any statistically significant differential protein expression is concerning and call into question the usage of this platform in non-human indications.</a:t>
            </a:r>
          </a:p>
          <a:p>
            <a:endParaRPr lang="en-US" sz="2100" dirty="0">
              <a:solidFill>
                <a:schemeClr val="tx1">
                  <a:lumMod val="75000"/>
                  <a:lumOff val="25000"/>
                </a:schemeClr>
              </a:solidFill>
              <a:latin typeface="+mn-lt"/>
            </a:endParaRPr>
          </a:p>
          <a:p>
            <a:pPr marL="285750" indent="-285750">
              <a:buFont typeface="Arial" panose="020B0604020202020204" pitchFamily="34" charset="0"/>
              <a:buChar char="•"/>
            </a:pPr>
            <a:r>
              <a:rPr lang="en-US" sz="2100" dirty="0">
                <a:solidFill>
                  <a:schemeClr val="tx1">
                    <a:lumMod val="75000"/>
                    <a:lumOff val="25000"/>
                  </a:schemeClr>
                </a:solidFill>
                <a:latin typeface="+mn-lt"/>
              </a:rPr>
              <a:t>Other emerging work presented at conferences and a few recent publications recapitulate the results shown here for human samples. </a:t>
            </a:r>
          </a:p>
          <a:p>
            <a:endParaRPr lang="en-US" sz="2100" dirty="0">
              <a:solidFill>
                <a:schemeClr val="tx1">
                  <a:lumMod val="75000"/>
                  <a:lumOff val="25000"/>
                </a:schemeClr>
              </a:solidFill>
              <a:latin typeface="+mn-lt"/>
            </a:endParaRPr>
          </a:p>
          <a:p>
            <a:pPr marL="285750" indent="-285750">
              <a:buFont typeface="Arial" panose="020B0604020202020204" pitchFamily="34" charset="0"/>
              <a:buChar char="•"/>
            </a:pPr>
            <a:r>
              <a:rPr lang="en-US" sz="2100" b="1" dirty="0">
                <a:solidFill>
                  <a:schemeClr val="tx1">
                    <a:lumMod val="75000"/>
                    <a:lumOff val="25000"/>
                  </a:schemeClr>
                </a:solidFill>
                <a:latin typeface="+mn-lt"/>
              </a:rPr>
              <a:t>We do not feel the platform is an acceptable alternative as a validation approach for discovery-based MS findings or as a discovery tool for non-human samples types.</a:t>
            </a:r>
            <a:r>
              <a:rPr lang="en-US" sz="2100" dirty="0">
                <a:solidFill>
                  <a:schemeClr val="tx1">
                    <a:lumMod val="75000"/>
                    <a:lumOff val="25000"/>
                  </a:schemeClr>
                </a:solidFill>
                <a:latin typeface="+mn-lt"/>
              </a:rPr>
              <a:t> The platform could be useful in very limited, specific use cases with human samples where MS approaches would be unsuitable.</a:t>
            </a:r>
          </a:p>
          <a:p>
            <a:pPr marL="285750" indent="-285750">
              <a:buFont typeface="Arial" panose="020B0604020202020204" pitchFamily="34" charset="0"/>
              <a:buChar char="•"/>
            </a:pPr>
            <a:endParaRPr lang="en-US" sz="2100" dirty="0">
              <a:solidFill>
                <a:schemeClr val="tx1">
                  <a:lumMod val="75000"/>
                  <a:lumOff val="25000"/>
                </a:schemeClr>
              </a:solidFill>
              <a:latin typeface="+mn-lt"/>
            </a:endParaRPr>
          </a:p>
          <a:p>
            <a:pPr marL="285750" indent="-285750">
              <a:buFont typeface="Arial" panose="020B0604020202020204" pitchFamily="34" charset="0"/>
              <a:buChar char="•"/>
            </a:pPr>
            <a:endParaRPr lang="en-US" sz="2100" dirty="0">
              <a:solidFill>
                <a:schemeClr val="tx1">
                  <a:lumMod val="75000"/>
                  <a:lumOff val="25000"/>
                </a:schemeClr>
              </a:solidFill>
              <a:latin typeface="+mn-lt"/>
            </a:endParaRPr>
          </a:p>
        </p:txBody>
      </p:sp>
    </p:spTree>
    <p:extLst>
      <p:ext uri="{BB962C8B-B14F-4D97-AF65-F5344CB8AC3E}">
        <p14:creationId xmlns:p14="http://schemas.microsoft.com/office/powerpoint/2010/main" val="1635893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2EEE217-F3D9-49F4-B068-FBE07CA79EA2}"/>
              </a:ext>
            </a:extLst>
          </p:cNvPr>
          <p:cNvGraphicFramePr>
            <a:graphicFrameLocks noGrp="1"/>
          </p:cNvGraphicFramePr>
          <p:nvPr/>
        </p:nvGraphicFramePr>
        <p:xfrm>
          <a:off x="1196241" y="1067242"/>
          <a:ext cx="8746875" cy="4366718"/>
        </p:xfrm>
        <a:graphic>
          <a:graphicData uri="http://schemas.openxmlformats.org/drawingml/2006/table">
            <a:tbl>
              <a:tblPr/>
              <a:tblGrid>
                <a:gridCol w="2439215">
                  <a:extLst>
                    <a:ext uri="{9D8B030D-6E8A-4147-A177-3AD203B41FA5}">
                      <a16:colId xmlns:a16="http://schemas.microsoft.com/office/drawing/2014/main" val="2168453894"/>
                    </a:ext>
                  </a:extLst>
                </a:gridCol>
                <a:gridCol w="1272165">
                  <a:extLst>
                    <a:ext uri="{9D8B030D-6E8A-4147-A177-3AD203B41FA5}">
                      <a16:colId xmlns:a16="http://schemas.microsoft.com/office/drawing/2014/main" val="3941884105"/>
                    </a:ext>
                  </a:extLst>
                </a:gridCol>
                <a:gridCol w="827289">
                  <a:extLst>
                    <a:ext uri="{9D8B030D-6E8A-4147-A177-3AD203B41FA5}">
                      <a16:colId xmlns:a16="http://schemas.microsoft.com/office/drawing/2014/main" val="3766156853"/>
                    </a:ext>
                  </a:extLst>
                </a:gridCol>
                <a:gridCol w="1150375">
                  <a:extLst>
                    <a:ext uri="{9D8B030D-6E8A-4147-A177-3AD203B41FA5}">
                      <a16:colId xmlns:a16="http://schemas.microsoft.com/office/drawing/2014/main" val="1411925994"/>
                    </a:ext>
                  </a:extLst>
                </a:gridCol>
                <a:gridCol w="934064">
                  <a:extLst>
                    <a:ext uri="{9D8B030D-6E8A-4147-A177-3AD203B41FA5}">
                      <a16:colId xmlns:a16="http://schemas.microsoft.com/office/drawing/2014/main" val="1208442773"/>
                    </a:ext>
                  </a:extLst>
                </a:gridCol>
                <a:gridCol w="1248697">
                  <a:extLst>
                    <a:ext uri="{9D8B030D-6E8A-4147-A177-3AD203B41FA5}">
                      <a16:colId xmlns:a16="http://schemas.microsoft.com/office/drawing/2014/main" val="1208498905"/>
                    </a:ext>
                  </a:extLst>
                </a:gridCol>
                <a:gridCol w="875070">
                  <a:extLst>
                    <a:ext uri="{9D8B030D-6E8A-4147-A177-3AD203B41FA5}">
                      <a16:colId xmlns:a16="http://schemas.microsoft.com/office/drawing/2014/main" val="3876019148"/>
                    </a:ext>
                  </a:extLst>
                </a:gridCol>
              </a:tblGrid>
              <a:tr h="299232">
                <a:tc>
                  <a:txBody>
                    <a:bodyPr/>
                    <a:lstStyle/>
                    <a:p>
                      <a:pPr algn="l" fontAlgn="auto"/>
                      <a:r>
                        <a:rPr lang="en-US" sz="1500" b="0" i="0">
                          <a:solidFill>
                            <a:srgbClr val="000000"/>
                          </a:solidFill>
                          <a:effectLst/>
                          <a:latin typeface="Arial" panose="020B0604020202020204" pitchFamily="34" charset="0"/>
                        </a:rPr>
                        <a:t>​</a:t>
                      </a:r>
                      <a:endParaRPr lang="en-US" sz="1500" b="0" i="0">
                        <a:solidFill>
                          <a:srgbClr val="0070C0"/>
                        </a:solidFill>
                        <a:effectLst/>
                        <a:latin typeface="Arial" panose="020B0604020202020204" pitchFamily="34" charset="0"/>
                      </a:endParaRPr>
                    </a:p>
                  </a:txBody>
                  <a:tcPr marL="74808" marR="74808" marT="37404" marB="3740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fontAlgn="base"/>
                      <a:r>
                        <a:rPr lang="en-US" sz="1500" b="0" i="0">
                          <a:solidFill>
                            <a:srgbClr val="000000"/>
                          </a:solidFill>
                          <a:effectLst/>
                          <a:latin typeface="Arial" panose="020B0604020202020204" pitchFamily="34" charset="0"/>
                        </a:rPr>
                        <a:t>Interval 1</a:t>
                      </a:r>
                      <a:r>
                        <a:rPr lang="en-US" sz="1500" b="1" i="0">
                          <a:solidFill>
                            <a:srgbClr val="808080"/>
                          </a:solidFill>
                          <a:effectLst/>
                          <a:latin typeface="Arial" panose="020B0604020202020204" pitchFamily="34" charset="0"/>
                        </a:rPr>
                        <a:t>​</a:t>
                      </a:r>
                      <a:endParaRPr lang="en-US" sz="1500" b="1" i="0">
                        <a:solidFill>
                          <a:srgbClr val="FFFFFF"/>
                        </a:solidFill>
                        <a:effectLst/>
                      </a:endParaRPr>
                    </a:p>
                  </a:txBody>
                  <a:tcPr marL="74808" marR="74808" marT="37404" marB="3740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tc gridSpan="2">
                  <a:txBody>
                    <a:bodyPr/>
                    <a:lstStyle/>
                    <a:p>
                      <a:pPr algn="ctr" fontAlgn="base"/>
                      <a:r>
                        <a:rPr lang="en-US" sz="1500" b="0" i="0" dirty="0">
                          <a:solidFill>
                            <a:srgbClr val="000000"/>
                          </a:solidFill>
                          <a:effectLst/>
                          <a:latin typeface="Arial" panose="020B0604020202020204" pitchFamily="34" charset="0"/>
                        </a:rPr>
                        <a:t>Interval 2</a:t>
                      </a:r>
                      <a:r>
                        <a:rPr lang="en-US" sz="1500" b="1" i="0" dirty="0">
                          <a:solidFill>
                            <a:srgbClr val="808080"/>
                          </a:solidFill>
                          <a:effectLst/>
                          <a:latin typeface="Arial" panose="020B0604020202020204" pitchFamily="34" charset="0"/>
                        </a:rPr>
                        <a:t>​</a:t>
                      </a:r>
                      <a:endParaRPr lang="en-US" sz="1500" b="1" i="0" dirty="0">
                        <a:solidFill>
                          <a:srgbClr val="FFFFFF"/>
                        </a:solidFill>
                        <a:effectLst/>
                      </a:endParaRPr>
                    </a:p>
                  </a:txBody>
                  <a:tcPr marL="74808" marR="74808" marT="37404" marB="3740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tc gridSpan="2">
                  <a:txBody>
                    <a:bodyPr/>
                    <a:lstStyle/>
                    <a:p>
                      <a:pPr algn="ctr" fontAlgn="base"/>
                      <a:r>
                        <a:rPr lang="en-US" sz="1500" b="0" i="0" dirty="0">
                          <a:solidFill>
                            <a:schemeClr val="tx1"/>
                          </a:solidFill>
                          <a:effectLst/>
                          <a:latin typeface="Arial" panose="020B0604020202020204" pitchFamily="34" charset="0"/>
                          <a:cs typeface="Arial" panose="020B0604020202020204" pitchFamily="34" charset="0"/>
                        </a:rPr>
                        <a:t>Interval 3</a:t>
                      </a:r>
                    </a:p>
                  </a:txBody>
                  <a:tcPr marL="74808" marR="74808" marT="37404" marB="3740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pPr algn="r" fontAlgn="base"/>
                      <a:endParaRPr lang="en-US" sz="1500" b="1" i="0" dirty="0">
                        <a:solidFill>
                          <a:srgbClr val="FFFFFF"/>
                        </a:solidFill>
                        <a:effectLst/>
                      </a:endParaRPr>
                    </a:p>
                  </a:txBody>
                  <a:tcPr marL="74808" marR="74808" marT="37404" marB="3740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774727676"/>
                  </a:ext>
                </a:extLst>
              </a:tr>
              <a:tr h="299232">
                <a:tc>
                  <a:txBody>
                    <a:bodyPr/>
                    <a:lstStyle/>
                    <a:p>
                      <a:pPr algn="l" fontAlgn="base"/>
                      <a:r>
                        <a:rPr lang="en-US" sz="1500" b="0" i="0">
                          <a:solidFill>
                            <a:srgbClr val="0070C0"/>
                          </a:solidFill>
                          <a:effectLst/>
                          <a:latin typeface="Arial" panose="020B0604020202020204" pitchFamily="34" charset="0"/>
                        </a:rPr>
                        <a:t>Category</a:t>
                      </a:r>
                      <a:r>
                        <a:rPr lang="en-US" sz="15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FFFFF"/>
                    </a:solidFill>
                  </a:tcPr>
                </a:tc>
                <a:tc gridSpan="2">
                  <a:txBody>
                    <a:bodyPr/>
                    <a:lstStyle/>
                    <a:p>
                      <a:pPr algn="ctr" fontAlgn="base"/>
                      <a:r>
                        <a:rPr lang="en-US" sz="1500" b="0" i="0">
                          <a:solidFill>
                            <a:srgbClr val="0070C0"/>
                          </a:solidFill>
                          <a:effectLst/>
                          <a:latin typeface="Arial" panose="020B0604020202020204" pitchFamily="34" charset="0"/>
                        </a:rPr>
                        <a:t>6 months</a:t>
                      </a:r>
                      <a:r>
                        <a:rPr lang="en-US" sz="15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500" b="0" i="0" dirty="0">
                          <a:solidFill>
                            <a:srgbClr val="0070C0"/>
                          </a:solidFill>
                          <a:effectLst/>
                          <a:latin typeface="Arial" panose="020B0604020202020204" pitchFamily="34" charset="0"/>
                        </a:rPr>
                        <a:t>12 months</a:t>
                      </a:r>
                      <a:r>
                        <a:rPr lang="en-US" sz="1500" b="0" i="0" dirty="0">
                          <a:solidFill>
                            <a:srgbClr val="000000"/>
                          </a:solidFill>
                          <a:effectLst/>
                          <a:latin typeface="Arial" panose="020B0604020202020204" pitchFamily="34" charset="0"/>
                        </a:rPr>
                        <a:t>​</a:t>
                      </a:r>
                      <a:endParaRPr lang="en-US" sz="1500" b="0" i="0" dirty="0">
                        <a:solidFill>
                          <a:srgbClr val="000000"/>
                        </a:solidFill>
                        <a:effectLst/>
                      </a:endParaRPr>
                    </a:p>
                  </a:txBody>
                  <a:tcPr marL="74808" marR="74808" marT="37404" marB="37404">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ase"/>
                      <a:r>
                        <a:rPr lang="en-US" sz="1500" b="0" i="0" dirty="0">
                          <a:solidFill>
                            <a:srgbClr val="197EC6"/>
                          </a:solidFill>
                          <a:effectLst/>
                          <a:latin typeface="Arial" panose="020B0604020202020204" pitchFamily="34" charset="0"/>
                          <a:cs typeface="Arial" panose="020B0604020202020204" pitchFamily="34" charset="0"/>
                        </a:rPr>
                        <a:t>18 months</a:t>
                      </a:r>
                    </a:p>
                  </a:txBody>
                  <a:tcPr marL="74808" marR="74808" marT="37404" marB="37404">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FFFFF"/>
                    </a:solidFill>
                  </a:tcPr>
                </a:tc>
                <a:tc hMerge="1">
                  <a:txBody>
                    <a:bodyPr/>
                    <a:lstStyle/>
                    <a:p>
                      <a:pPr algn="ctr" fontAlgn="base"/>
                      <a:endParaRPr lang="en-US" sz="1500" b="0" i="0" dirty="0">
                        <a:solidFill>
                          <a:srgbClr val="000000"/>
                        </a:solidFill>
                        <a:effectLst/>
                      </a:endParaRPr>
                    </a:p>
                  </a:txBody>
                  <a:tcPr marL="74808" marR="74808" marT="37404" marB="37404">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2317372275"/>
                  </a:ext>
                </a:extLst>
              </a:tr>
              <a:tr h="473785">
                <a:tc>
                  <a:txBody>
                    <a:bodyPr/>
                    <a:lstStyle/>
                    <a:p>
                      <a:pPr algn="l" fontAlgn="auto"/>
                      <a:r>
                        <a:rPr lang="en-US" sz="1000" b="0" i="1">
                          <a:solidFill>
                            <a:srgbClr val="000000"/>
                          </a:solidFill>
                          <a:effectLst/>
                          <a:latin typeface="Arial" panose="020B0604020202020204" pitchFamily="34" charset="0"/>
                        </a:rPr>
                        <a:t>​</a:t>
                      </a:r>
                      <a:endParaRPr lang="en-US" sz="1000" b="0" i="1">
                        <a:solidFill>
                          <a:srgbClr val="404040"/>
                        </a:solidFill>
                        <a:effectLst/>
                        <a:latin typeface="Arial" panose="020B0604020202020204" pitchFamily="34" charset="0"/>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a:solidFill>
                            <a:srgbClr val="404040"/>
                          </a:solidFill>
                          <a:effectLst/>
                          <a:latin typeface="Arial" panose="020B0604020202020204" pitchFamily="34" charset="0"/>
                        </a:rPr>
                        <a:t>Budget</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a:solidFill>
                            <a:srgbClr val="404040"/>
                          </a:solidFill>
                          <a:effectLst/>
                          <a:latin typeface="Arial" panose="020B0604020202020204" pitchFamily="34" charset="0"/>
                        </a:rPr>
                        <a:t>Actuals</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dirty="0">
                          <a:solidFill>
                            <a:srgbClr val="404040"/>
                          </a:solidFill>
                          <a:effectLst/>
                          <a:latin typeface="Arial" panose="020B0604020202020204" pitchFamily="34" charset="0"/>
                        </a:rPr>
                        <a:t>Budget</a:t>
                      </a:r>
                      <a:r>
                        <a:rPr lang="en-US" sz="1300" b="0" i="0" dirty="0">
                          <a:solidFill>
                            <a:srgbClr val="00000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dirty="0">
                          <a:solidFill>
                            <a:srgbClr val="404040"/>
                          </a:solidFill>
                          <a:effectLst/>
                          <a:latin typeface="Arial" panose="020B0604020202020204" pitchFamily="34" charset="0"/>
                        </a:rPr>
                        <a:t>Forecast</a:t>
                      </a:r>
                      <a:r>
                        <a:rPr lang="en-US" sz="1300" b="0" i="0" dirty="0">
                          <a:solidFill>
                            <a:srgbClr val="00000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Budget</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Forecast</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extLst>
                  <a:ext uri="{0D108BD9-81ED-4DB2-BD59-A6C34878D82A}">
                    <a16:rowId xmlns:a16="http://schemas.microsoft.com/office/drawing/2014/main" val="3631065877"/>
                  </a:ext>
                </a:extLst>
              </a:tr>
              <a:tr h="423913">
                <a:tc>
                  <a:txBody>
                    <a:bodyPr/>
                    <a:lstStyle/>
                    <a:p>
                      <a:pPr algn="l" fontAlgn="base"/>
                      <a:r>
                        <a:rPr lang="en-US" sz="1300" b="0" i="0">
                          <a:solidFill>
                            <a:srgbClr val="404040"/>
                          </a:solidFill>
                          <a:effectLst/>
                          <a:latin typeface="Arial" panose="020B0604020202020204" pitchFamily="34" charset="0"/>
                        </a:rPr>
                        <a:t>Supplies</a:t>
                      </a:r>
                      <a:r>
                        <a:rPr lang="en-US" sz="1300" b="0" i="0">
                          <a:solidFill>
                            <a:srgbClr val="000000"/>
                          </a:solidFill>
                          <a:effectLst/>
                          <a:latin typeface="Arial" panose="020B0604020202020204" pitchFamily="34" charset="0"/>
                        </a:rPr>
                        <a:t>​</a:t>
                      </a:r>
                      <a:endParaRPr lang="en-US" sz="1500" b="0" i="0">
                        <a:solidFill>
                          <a:srgbClr val="000000"/>
                        </a:solidFill>
                        <a:effectLst/>
                      </a:endParaRPr>
                    </a:p>
                    <a:p>
                      <a:pPr algn="l" fontAlgn="base"/>
                      <a:r>
                        <a:rPr lang="en-US" sz="1000" b="0" i="1">
                          <a:solidFill>
                            <a:srgbClr val="404040"/>
                          </a:solidFill>
                          <a:effectLst/>
                          <a:latin typeface="Arial" panose="020B0604020202020204" pitchFamily="34" charset="0"/>
                        </a:rPr>
                        <a:t>(e.g. reagents)</a:t>
                      </a:r>
                      <a:r>
                        <a:rPr lang="en-US" sz="10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10,500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rPr>
                        <a:t>0</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extLst>
                  <a:ext uri="{0D108BD9-81ED-4DB2-BD59-A6C34878D82A}">
                    <a16:rowId xmlns:a16="http://schemas.microsoft.com/office/drawing/2014/main" val="3743435531"/>
                  </a:ext>
                </a:extLst>
              </a:tr>
              <a:tr h="423913">
                <a:tc>
                  <a:txBody>
                    <a:bodyPr/>
                    <a:lstStyle/>
                    <a:p>
                      <a:pPr algn="l" fontAlgn="base"/>
                      <a:r>
                        <a:rPr lang="en-US" sz="1300" b="0" i="0">
                          <a:solidFill>
                            <a:srgbClr val="404040"/>
                          </a:solidFill>
                          <a:effectLst/>
                          <a:latin typeface="Arial" panose="020B0604020202020204" pitchFamily="34" charset="0"/>
                        </a:rPr>
                        <a:t>OHSU Core Services Fees</a:t>
                      </a:r>
                      <a:r>
                        <a:rPr lang="en-US" sz="1300" b="0" i="0">
                          <a:solidFill>
                            <a:srgbClr val="000000"/>
                          </a:solidFill>
                          <a:effectLst/>
                          <a:latin typeface="Arial" panose="020B0604020202020204" pitchFamily="34" charset="0"/>
                        </a:rPr>
                        <a:t>​</a:t>
                      </a:r>
                      <a:endParaRPr lang="en-US" sz="1500" b="0" i="0">
                        <a:solidFill>
                          <a:srgbClr val="000000"/>
                        </a:solidFill>
                        <a:effectLst/>
                      </a:endParaRPr>
                    </a:p>
                    <a:p>
                      <a:pPr algn="l" fontAlgn="base"/>
                      <a:r>
                        <a:rPr lang="en-US" sz="1000" b="0" i="1">
                          <a:solidFill>
                            <a:srgbClr val="404040"/>
                          </a:solidFill>
                          <a:effectLst/>
                          <a:latin typeface="Arial" panose="020B0604020202020204" pitchFamily="34" charset="0"/>
                        </a:rPr>
                        <a:t>(e.g. sequencing, biostats)</a:t>
                      </a:r>
                      <a:r>
                        <a:rPr lang="en-US" sz="10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rPr>
                        <a:t>0</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extLst>
                  <a:ext uri="{0D108BD9-81ED-4DB2-BD59-A6C34878D82A}">
                    <a16:rowId xmlns:a16="http://schemas.microsoft.com/office/drawing/2014/main" val="2063944231"/>
                  </a:ext>
                </a:extLst>
              </a:tr>
              <a:tr h="274296">
                <a:tc>
                  <a:txBody>
                    <a:bodyPr/>
                    <a:lstStyle/>
                    <a:p>
                      <a:pPr algn="l" fontAlgn="base"/>
                      <a:r>
                        <a:rPr lang="en-US" sz="1300" b="0" i="0">
                          <a:solidFill>
                            <a:srgbClr val="404040"/>
                          </a:solidFill>
                          <a:effectLst/>
                          <a:latin typeface="Arial" panose="020B0604020202020204" pitchFamily="34" charset="0"/>
                        </a:rPr>
                        <a:t>Human Samples</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rPr>
                        <a:t>0</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E7F3F4"/>
                    </a:solidFill>
                  </a:tcPr>
                </a:tc>
                <a:extLst>
                  <a:ext uri="{0D108BD9-81ED-4DB2-BD59-A6C34878D82A}">
                    <a16:rowId xmlns:a16="http://schemas.microsoft.com/office/drawing/2014/main" val="2511896725"/>
                  </a:ext>
                </a:extLst>
              </a:tr>
              <a:tr h="274296">
                <a:tc>
                  <a:txBody>
                    <a:bodyPr/>
                    <a:lstStyle/>
                    <a:p>
                      <a:pPr algn="l" fontAlgn="base"/>
                      <a:r>
                        <a:rPr lang="en-US" sz="1300" b="0" i="0">
                          <a:solidFill>
                            <a:srgbClr val="404040"/>
                          </a:solidFill>
                          <a:effectLst/>
                          <a:latin typeface="Arial" panose="020B0604020202020204" pitchFamily="34" charset="0"/>
                        </a:rPr>
                        <a:t>Animals</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rPr>
                        <a:t>0</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8534" cap="flat" cmpd="sng" algn="ctr">
                      <a:solidFill>
                        <a:srgbClr val="FFFFFF"/>
                      </a:solidFill>
                      <a:prstDash val="solid"/>
                      <a:round/>
                      <a:headEnd type="none" w="med" len="med"/>
                      <a:tailEnd type="none" w="med" len="med"/>
                    </a:lnB>
                    <a:solidFill>
                      <a:srgbClr val="F3F9FA"/>
                    </a:solidFill>
                  </a:tcPr>
                </a:tc>
                <a:extLst>
                  <a:ext uri="{0D108BD9-81ED-4DB2-BD59-A6C34878D82A}">
                    <a16:rowId xmlns:a16="http://schemas.microsoft.com/office/drawing/2014/main" val="1513827959"/>
                  </a:ext>
                </a:extLst>
              </a:tr>
              <a:tr h="286764">
                <a:tc>
                  <a:txBody>
                    <a:bodyPr/>
                    <a:lstStyle/>
                    <a:p>
                      <a:pPr algn="l" fontAlgn="base"/>
                      <a:r>
                        <a:rPr lang="en-US" sz="1300" b="0" i="0">
                          <a:solidFill>
                            <a:srgbClr val="404040"/>
                          </a:solidFill>
                          <a:effectLst/>
                          <a:latin typeface="Arial" panose="020B0604020202020204" pitchFamily="34" charset="0"/>
                        </a:rPr>
                        <a:t>Core Equipment</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rPr>
                        <a:t>0</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3F4"/>
                    </a:solidFill>
                  </a:tcPr>
                </a:tc>
                <a:extLst>
                  <a:ext uri="{0D108BD9-81ED-4DB2-BD59-A6C34878D82A}">
                    <a16:rowId xmlns:a16="http://schemas.microsoft.com/office/drawing/2014/main" val="3566850261"/>
                  </a:ext>
                </a:extLst>
              </a:tr>
              <a:tr h="573529">
                <a:tc>
                  <a:txBody>
                    <a:bodyPr/>
                    <a:lstStyle/>
                    <a:p>
                      <a:pPr algn="l" fontAlgn="base"/>
                      <a:r>
                        <a:rPr lang="en-US" sz="1300" b="0" i="0">
                          <a:solidFill>
                            <a:srgbClr val="404040"/>
                          </a:solidFill>
                          <a:effectLst/>
                          <a:latin typeface="Arial" panose="020B0604020202020204" pitchFamily="34" charset="0"/>
                        </a:rPr>
                        <a:t>Other</a:t>
                      </a:r>
                      <a:r>
                        <a:rPr lang="en-US" sz="1300" b="0" i="0">
                          <a:solidFill>
                            <a:srgbClr val="000000"/>
                          </a:solidFill>
                          <a:effectLst/>
                          <a:latin typeface="Arial" panose="020B0604020202020204" pitchFamily="34" charset="0"/>
                        </a:rPr>
                        <a:t>​</a:t>
                      </a:r>
                      <a:endParaRPr lang="en-US" sz="1500" b="0" i="0">
                        <a:solidFill>
                          <a:srgbClr val="000000"/>
                        </a:solidFill>
                        <a:effectLst/>
                      </a:endParaRPr>
                    </a:p>
                    <a:p>
                      <a:pPr algn="l" fontAlgn="base"/>
                      <a:r>
                        <a:rPr lang="en-US" sz="1000" b="0" i="1">
                          <a:solidFill>
                            <a:srgbClr val="404040"/>
                          </a:solidFill>
                          <a:effectLst/>
                          <a:latin typeface="Arial" panose="020B0604020202020204" pitchFamily="34" charset="0"/>
                        </a:rPr>
                        <a:t>(e.g. specialized software, outside services)</a:t>
                      </a:r>
                      <a:r>
                        <a:rPr lang="en-US" sz="10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93,400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78,000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0</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rPr>
                        <a:t>0</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4,000</a:t>
                      </a: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9FA"/>
                    </a:solidFill>
                  </a:tcPr>
                </a:tc>
                <a:extLst>
                  <a:ext uri="{0D108BD9-81ED-4DB2-BD59-A6C34878D82A}">
                    <a16:rowId xmlns:a16="http://schemas.microsoft.com/office/drawing/2014/main" val="1376773429"/>
                  </a:ext>
                </a:extLst>
              </a:tr>
              <a:tr h="274296">
                <a:tc>
                  <a:txBody>
                    <a:bodyPr/>
                    <a:lstStyle/>
                    <a:p>
                      <a:pPr algn="l" fontAlgn="base"/>
                      <a:r>
                        <a:rPr lang="en-US" sz="1300" b="0" i="0">
                          <a:solidFill>
                            <a:srgbClr val="404040"/>
                          </a:solidFill>
                          <a:effectLst/>
                          <a:latin typeface="Arial" panose="020B0604020202020204" pitchFamily="34" charset="0"/>
                        </a:rPr>
                        <a:t>Non-CEDAR Personnel</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E7F3F4"/>
                    </a:solidFill>
                  </a:tcPr>
                </a:tc>
                <a:tc>
                  <a:txBody>
                    <a:bodyPr/>
                    <a:lstStyle/>
                    <a:p>
                      <a:pPr algn="r" fontAlgn="auto"/>
                      <a:r>
                        <a:rPr lang="en-US" sz="1300" b="0" i="0">
                          <a:solidFill>
                            <a:srgbClr val="808080"/>
                          </a:solidFill>
                          <a:effectLst/>
                          <a:latin typeface="Arial" panose="020B0604020202020204" pitchFamily="34" charset="0"/>
                        </a:rPr>
                        <a:t>​</a:t>
                      </a:r>
                      <a:endParaRPr lang="en-US" sz="1300" b="0" i="0">
                        <a:solidFill>
                          <a:srgbClr val="000000"/>
                        </a:solidFill>
                        <a:effectLst/>
                        <a:latin typeface="Arial" panose="020B0604020202020204" pitchFamily="34" charset="0"/>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E7F3F4"/>
                    </a:solidFill>
                  </a:tcPr>
                </a:tc>
                <a:tc>
                  <a:txBody>
                    <a:bodyPr/>
                    <a:lstStyle/>
                    <a:p>
                      <a:pPr algn="r" fontAlgn="auto"/>
                      <a:r>
                        <a:rPr lang="en-US" sz="1300" b="0" i="0">
                          <a:solidFill>
                            <a:srgbClr val="808080"/>
                          </a:solidFill>
                          <a:effectLst/>
                          <a:latin typeface="Arial" panose="020B0604020202020204" pitchFamily="34" charset="0"/>
                        </a:rPr>
                        <a:t>​</a:t>
                      </a:r>
                      <a:endParaRPr lang="en-US" sz="1300" b="0" i="0">
                        <a:solidFill>
                          <a:srgbClr val="000000"/>
                        </a:solidFill>
                        <a:effectLst/>
                        <a:latin typeface="Arial" panose="020B0604020202020204" pitchFamily="34" charset="0"/>
                      </a:endParaRPr>
                    </a:p>
                  </a:txBody>
                  <a:tcPr marL="74808" marR="74808" marT="37404" marB="37404" anchor="ctr">
                    <a:lnL w="8534"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E7F3F4"/>
                    </a:solidFill>
                  </a:tcPr>
                </a:tc>
                <a:tc>
                  <a:txBody>
                    <a:bodyPr/>
                    <a:lstStyle/>
                    <a:p>
                      <a:pPr algn="r" fontAlgn="auto"/>
                      <a:r>
                        <a:rPr lang="en-US" sz="1300" b="0" i="0">
                          <a:solidFill>
                            <a:srgbClr val="808080"/>
                          </a:solidFill>
                          <a:effectLst/>
                          <a:latin typeface="Arial" panose="020B0604020202020204" pitchFamily="34" charset="0"/>
                        </a:rPr>
                        <a:t>​</a:t>
                      </a:r>
                      <a:endParaRPr lang="en-US" sz="1300" b="0" i="0">
                        <a:solidFill>
                          <a:srgbClr val="000000"/>
                        </a:solidFill>
                        <a:effectLst/>
                        <a:latin typeface="Arial" panose="020B0604020202020204" pitchFamily="34" charset="0"/>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E7F3F4"/>
                    </a:solidFill>
                  </a:tcPr>
                </a:tc>
                <a:tc>
                  <a:txBody>
                    <a:bodyPr/>
                    <a:lstStyle/>
                    <a:p>
                      <a:pPr algn="r" fontAlgn="auto"/>
                      <a:r>
                        <a:rPr lang="en-US" sz="1300" b="0" i="0" dirty="0">
                          <a:solidFill>
                            <a:srgbClr val="808080"/>
                          </a:solidFill>
                          <a:effectLst/>
                          <a:latin typeface="Arial" panose="020B0604020202020204" pitchFamily="34" charset="0"/>
                        </a:rPr>
                        <a:t>​</a:t>
                      </a:r>
                      <a:endParaRPr lang="en-US" sz="1300" b="0" i="0" dirty="0">
                        <a:solidFill>
                          <a:srgbClr val="000000"/>
                        </a:solidFill>
                        <a:effectLst/>
                        <a:latin typeface="Arial" panose="020B0604020202020204" pitchFamily="34" charset="0"/>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E7F3F4"/>
                    </a:solidFill>
                  </a:tcPr>
                </a:tc>
                <a:tc>
                  <a:txBody>
                    <a:bodyPr/>
                    <a:lstStyle/>
                    <a:p>
                      <a:pPr algn="r" fontAlgn="auto"/>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E7F3F4"/>
                    </a:solidFill>
                  </a:tcPr>
                </a:tc>
                <a:tc>
                  <a:txBody>
                    <a:bodyPr/>
                    <a:lstStyle/>
                    <a:p>
                      <a:pPr algn="r" fontAlgn="auto"/>
                      <a:r>
                        <a:rPr lang="en-US" sz="1300" b="0" i="0" dirty="0">
                          <a:solidFill>
                            <a:srgbClr val="000000"/>
                          </a:solidFill>
                          <a:effectLst/>
                          <a:latin typeface="Arial" panose="020B0604020202020204" pitchFamily="34" charset="0"/>
                          <a:cs typeface="Arial" panose="020B0604020202020204" pitchFamily="34" charset="0"/>
                        </a:rPr>
                        <a:t>0</a:t>
                      </a: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E7F3F4"/>
                    </a:solidFill>
                  </a:tcPr>
                </a:tc>
                <a:extLst>
                  <a:ext uri="{0D108BD9-81ED-4DB2-BD59-A6C34878D82A}">
                    <a16:rowId xmlns:a16="http://schemas.microsoft.com/office/drawing/2014/main" val="2419418790"/>
                  </a:ext>
                </a:extLst>
              </a:tr>
              <a:tr h="274296">
                <a:tc>
                  <a:txBody>
                    <a:bodyPr/>
                    <a:lstStyle/>
                    <a:p>
                      <a:pPr algn="l" fontAlgn="base"/>
                      <a:r>
                        <a:rPr lang="en-US" sz="1300" b="0" i="0">
                          <a:solidFill>
                            <a:srgbClr val="404040"/>
                          </a:solidFill>
                          <a:effectLst/>
                          <a:latin typeface="Arial" panose="020B0604020202020204" pitchFamily="34" charset="0"/>
                        </a:rPr>
                        <a:t>CEDAR Personnel</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9,828</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9,828</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8534" cap="flat" cmpd="sng" algn="ctr">
                      <a:solidFill>
                        <a:srgbClr val="404040"/>
                      </a:solidFill>
                      <a:prstDash val="solid"/>
                      <a:round/>
                      <a:headEnd type="none" w="med" len="med"/>
                      <a:tailEnd type="none" w="med" len="med"/>
                    </a:lnB>
                    <a:solidFill>
                      <a:srgbClr val="F3F9FA"/>
                    </a:solidFill>
                  </a:tcPr>
                </a:tc>
                <a:tc>
                  <a:txBody>
                    <a:bodyPr/>
                    <a:lstStyle/>
                    <a:p>
                      <a:pPr algn="r" fontAlgn="base"/>
                      <a:r>
                        <a:rPr lang="en-US" sz="1300" b="0" i="0">
                          <a:solidFill>
                            <a:srgbClr val="000000"/>
                          </a:solidFill>
                          <a:effectLst/>
                          <a:latin typeface="Arial" panose="020B0604020202020204" pitchFamily="34" charset="0"/>
                        </a:rPr>
                        <a:t>13,451</a:t>
                      </a:r>
                      <a:r>
                        <a:rPr lang="en-US" sz="1300" b="0" i="0">
                          <a:solidFill>
                            <a:srgbClr val="80808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rPr>
                        <a:t>13,451</a:t>
                      </a:r>
                      <a:r>
                        <a:rPr lang="en-US" sz="1300" b="0" i="0" dirty="0">
                          <a:solidFill>
                            <a:srgbClr val="80808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21,376</a:t>
                      </a: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F3F9FA"/>
                    </a:solidFill>
                  </a:tcPr>
                </a:tc>
                <a:tc>
                  <a:txBody>
                    <a:bodyPr/>
                    <a:lstStyle/>
                    <a:p>
                      <a:pPr algn="r" fontAlgn="base"/>
                      <a:r>
                        <a:rPr lang="en-US" sz="1300" b="0" i="0" dirty="0">
                          <a:solidFill>
                            <a:srgbClr val="000000"/>
                          </a:solidFill>
                          <a:effectLst/>
                          <a:latin typeface="Arial" panose="020B0604020202020204" pitchFamily="34" charset="0"/>
                          <a:cs typeface="Arial" panose="020B0604020202020204" pitchFamily="34" charset="0"/>
                        </a:rPr>
                        <a:t>21,376</a:t>
                      </a:r>
                    </a:p>
                  </a:txBody>
                  <a:tcPr marL="74808" marR="74808" marT="37404" marB="374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8534" cap="flat" cmpd="sng" algn="ctr">
                      <a:solidFill>
                        <a:srgbClr val="000000"/>
                      </a:solidFill>
                      <a:prstDash val="solid"/>
                      <a:round/>
                      <a:headEnd type="none" w="med" len="med"/>
                      <a:tailEnd type="none" w="med" len="med"/>
                    </a:lnB>
                    <a:solidFill>
                      <a:srgbClr val="F3F9FA"/>
                    </a:solidFill>
                  </a:tcPr>
                </a:tc>
                <a:extLst>
                  <a:ext uri="{0D108BD9-81ED-4DB2-BD59-A6C34878D82A}">
                    <a16:rowId xmlns:a16="http://schemas.microsoft.com/office/drawing/2014/main" val="4101148942"/>
                  </a:ext>
                </a:extLst>
              </a:tr>
              <a:tr h="473785">
                <a:tc>
                  <a:txBody>
                    <a:bodyPr/>
                    <a:lstStyle/>
                    <a:p>
                      <a:pPr algn="l" fontAlgn="base"/>
                      <a:r>
                        <a:rPr lang="en-US" sz="1300" b="1" i="0">
                          <a:solidFill>
                            <a:srgbClr val="404040"/>
                          </a:solidFill>
                          <a:effectLst/>
                          <a:latin typeface="Arial" panose="020B0604020202020204" pitchFamily="34" charset="0"/>
                        </a:rPr>
                        <a:t>TOTALS</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12700"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fontAlgn="base"/>
                      <a:r>
                        <a:rPr lang="en-US" sz="1300" b="1" i="0">
                          <a:solidFill>
                            <a:srgbClr val="404040"/>
                          </a:solidFill>
                          <a:effectLst/>
                          <a:latin typeface="Arial" panose="020B0604020202020204" pitchFamily="34" charset="0"/>
                        </a:rPr>
                        <a:t>103,228</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fontAlgn="base"/>
                      <a:r>
                        <a:rPr lang="en-US" sz="1300" b="1" i="0">
                          <a:solidFill>
                            <a:srgbClr val="00B050"/>
                          </a:solidFill>
                          <a:effectLst/>
                          <a:latin typeface="Arial" panose="020B0604020202020204" pitchFamily="34" charset="0"/>
                        </a:rPr>
                        <a:t>87,828</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40404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fontAlgn="base"/>
                      <a:r>
                        <a:rPr lang="en-US" sz="1300" b="1" i="0">
                          <a:solidFill>
                            <a:srgbClr val="404040"/>
                          </a:solidFill>
                          <a:effectLst/>
                          <a:latin typeface="Arial" panose="020B0604020202020204" pitchFamily="34" charset="0"/>
                        </a:rPr>
                        <a:t>23,951</a:t>
                      </a:r>
                      <a:r>
                        <a:rPr lang="en-US" sz="1300" b="0" i="0">
                          <a:solidFill>
                            <a:srgbClr val="000000"/>
                          </a:solidFill>
                          <a:effectLst/>
                          <a:latin typeface="Arial" panose="020B0604020202020204" pitchFamily="34" charset="0"/>
                        </a:rPr>
                        <a:t>​</a:t>
                      </a:r>
                      <a:endParaRPr lang="en-US" sz="1500" b="0" i="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fontAlgn="base"/>
                      <a:r>
                        <a:rPr lang="en-US" sz="1300" b="1" i="0" dirty="0">
                          <a:solidFill>
                            <a:srgbClr val="00B050"/>
                          </a:solidFill>
                          <a:effectLst/>
                          <a:latin typeface="Arial" panose="020B0604020202020204" pitchFamily="34" charset="0"/>
                        </a:rPr>
                        <a:t>13,451</a:t>
                      </a:r>
                      <a:r>
                        <a:rPr lang="en-US" sz="1300" b="0" i="0" dirty="0">
                          <a:solidFill>
                            <a:srgbClr val="000000"/>
                          </a:solidFill>
                          <a:effectLst/>
                          <a:latin typeface="Arial" panose="020B0604020202020204" pitchFamily="34" charset="0"/>
                        </a:rPr>
                        <a:t>​</a:t>
                      </a:r>
                      <a:endParaRPr lang="en-US" sz="1500" b="0" i="0" dirty="0">
                        <a:solidFill>
                          <a:srgbClr val="000000"/>
                        </a:solidFill>
                        <a:effectLst/>
                      </a:endParaRP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fontAlgn="base"/>
                      <a:r>
                        <a:rPr lang="en-US" sz="1300" b="1" i="0" dirty="0">
                          <a:solidFill>
                            <a:srgbClr val="000000"/>
                          </a:solidFill>
                          <a:effectLst/>
                          <a:latin typeface="Arial" panose="020B0604020202020204" pitchFamily="34" charset="0"/>
                          <a:cs typeface="Arial" panose="020B0604020202020204" pitchFamily="34" charset="0"/>
                        </a:rPr>
                        <a:t>25,376</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fontAlgn="base"/>
                      <a:r>
                        <a:rPr lang="en-US" sz="1300" b="1" i="0" dirty="0">
                          <a:solidFill>
                            <a:srgbClr val="00B050"/>
                          </a:solidFill>
                          <a:effectLst/>
                          <a:latin typeface="Arial" panose="020B0604020202020204" pitchFamily="34" charset="0"/>
                          <a:cs typeface="Arial" panose="020B0604020202020204" pitchFamily="34" charset="0"/>
                        </a:rPr>
                        <a:t>21,376</a:t>
                      </a:r>
                    </a:p>
                  </a:txBody>
                  <a:tcPr marL="74808" marR="74808" marT="37404" marB="37404" anchor="ctr">
                    <a:lnL w="8534" cap="flat" cmpd="sng" algn="ctr">
                      <a:solidFill>
                        <a:srgbClr val="FFFFFF"/>
                      </a:solidFill>
                      <a:prstDash val="solid"/>
                      <a:round/>
                      <a:headEnd type="none" w="med" len="med"/>
                      <a:tailEnd type="none" w="med" len="med"/>
                    </a:lnL>
                    <a:lnR w="8534" cap="flat" cmpd="sng" algn="ctr">
                      <a:solidFill>
                        <a:srgbClr val="FFFFFF"/>
                      </a:solidFill>
                      <a:prstDash val="solid"/>
                      <a:round/>
                      <a:headEnd type="none" w="med" len="med"/>
                      <a:tailEnd type="none" w="med" len="med"/>
                    </a:lnR>
                    <a:lnT w="8534"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14411225"/>
                  </a:ext>
                </a:extLst>
              </a:tr>
            </a:tbl>
          </a:graphicData>
        </a:graphic>
      </p:graphicFrame>
      <p:sp>
        <p:nvSpPr>
          <p:cNvPr id="3" name="Title 1">
            <a:extLst>
              <a:ext uri="{FF2B5EF4-FFF2-40B4-BE49-F238E27FC236}">
                <a16:creationId xmlns:a16="http://schemas.microsoft.com/office/drawing/2014/main" id="{9E5AFBA0-ACA1-4414-85C3-8549B8A75075}"/>
              </a:ext>
            </a:extLst>
          </p:cNvPr>
          <p:cNvSpPr txBox="1">
            <a:spLocks/>
          </p:cNvSpPr>
          <p:nvPr/>
        </p:nvSpPr>
        <p:spPr>
          <a:xfrm>
            <a:off x="625231" y="415926"/>
            <a:ext cx="10941538" cy="777875"/>
          </a:xfrm>
          <a:prstGeom prst="rect">
            <a:avLst/>
          </a:prstGeom>
        </p:spPr>
        <p:txBody>
          <a:bodyPr/>
          <a:lstStyle>
            <a:lvl1pPr algn="l" rtl="0" eaLnBrk="0" fontAlgn="base" hangingPunct="0">
              <a:spcBef>
                <a:spcPct val="0"/>
              </a:spcBef>
              <a:spcAft>
                <a:spcPct val="0"/>
              </a:spcAft>
              <a:defRPr sz="2000" b="1">
                <a:solidFill>
                  <a:srgbClr val="404040"/>
                </a:solidFill>
                <a:latin typeface="DIN" pitchFamily="2" charset="0"/>
                <a:ea typeface="+mj-ea"/>
                <a:cs typeface="+mj-cs"/>
              </a:defRPr>
            </a:lvl1pPr>
            <a:lvl2pPr algn="l" rtl="0" eaLnBrk="0" fontAlgn="base" hangingPunct="0">
              <a:spcBef>
                <a:spcPct val="0"/>
              </a:spcBef>
              <a:spcAft>
                <a:spcPct val="0"/>
              </a:spcAft>
              <a:defRPr sz="2000" b="1">
                <a:solidFill>
                  <a:srgbClr val="404040"/>
                </a:solidFill>
                <a:latin typeface="DIN"/>
              </a:defRPr>
            </a:lvl2pPr>
            <a:lvl3pPr algn="l" rtl="0" eaLnBrk="0" fontAlgn="base" hangingPunct="0">
              <a:spcBef>
                <a:spcPct val="0"/>
              </a:spcBef>
              <a:spcAft>
                <a:spcPct val="0"/>
              </a:spcAft>
              <a:defRPr sz="2000" b="1">
                <a:solidFill>
                  <a:srgbClr val="404040"/>
                </a:solidFill>
                <a:latin typeface="DIN"/>
              </a:defRPr>
            </a:lvl3pPr>
            <a:lvl4pPr algn="l" rtl="0" eaLnBrk="0" fontAlgn="base" hangingPunct="0">
              <a:spcBef>
                <a:spcPct val="0"/>
              </a:spcBef>
              <a:spcAft>
                <a:spcPct val="0"/>
              </a:spcAft>
              <a:defRPr sz="2000" b="1">
                <a:solidFill>
                  <a:srgbClr val="404040"/>
                </a:solidFill>
                <a:latin typeface="DIN"/>
              </a:defRPr>
            </a:lvl4pPr>
            <a:lvl5pPr algn="l" rtl="0" eaLnBrk="0" fontAlgn="base" hangingPunct="0">
              <a:spcBef>
                <a:spcPct val="0"/>
              </a:spcBef>
              <a:spcAft>
                <a:spcPct val="0"/>
              </a:spcAft>
              <a:defRPr sz="2000" b="1">
                <a:solidFill>
                  <a:srgbClr val="404040"/>
                </a:solidFill>
                <a:latin typeface="DIN"/>
              </a:defRPr>
            </a:lvl5pPr>
            <a:lvl6pPr marL="457200" algn="l" rtl="0" fontAlgn="base">
              <a:spcBef>
                <a:spcPct val="0"/>
              </a:spcBef>
              <a:spcAft>
                <a:spcPct val="0"/>
              </a:spcAft>
              <a:defRPr sz="3200" b="1">
                <a:solidFill>
                  <a:srgbClr val="4B2582"/>
                </a:solidFill>
                <a:latin typeface="Arial" charset="0"/>
              </a:defRPr>
            </a:lvl6pPr>
            <a:lvl7pPr marL="914400" algn="l" rtl="0" fontAlgn="base">
              <a:spcBef>
                <a:spcPct val="0"/>
              </a:spcBef>
              <a:spcAft>
                <a:spcPct val="0"/>
              </a:spcAft>
              <a:defRPr sz="3200" b="1">
                <a:solidFill>
                  <a:srgbClr val="4B2582"/>
                </a:solidFill>
                <a:latin typeface="Arial" charset="0"/>
              </a:defRPr>
            </a:lvl7pPr>
            <a:lvl8pPr marL="1371600" algn="l" rtl="0" fontAlgn="base">
              <a:spcBef>
                <a:spcPct val="0"/>
              </a:spcBef>
              <a:spcAft>
                <a:spcPct val="0"/>
              </a:spcAft>
              <a:defRPr sz="3200" b="1">
                <a:solidFill>
                  <a:srgbClr val="4B2582"/>
                </a:solidFill>
                <a:latin typeface="Arial" charset="0"/>
              </a:defRPr>
            </a:lvl8pPr>
            <a:lvl9pPr marL="1828800" algn="l" rtl="0" fontAlgn="base">
              <a:spcBef>
                <a:spcPct val="0"/>
              </a:spcBef>
              <a:spcAft>
                <a:spcPct val="0"/>
              </a:spcAft>
              <a:defRPr sz="3200" b="1">
                <a:solidFill>
                  <a:srgbClr val="4B2582"/>
                </a:solidFill>
                <a:latin typeface="Arial" charset="0"/>
              </a:defRPr>
            </a:lvl9pPr>
          </a:lstStyle>
          <a:p>
            <a:r>
              <a:rPr lang="en-US" sz="2800" b="0" kern="1200" dirty="0">
                <a:solidFill>
                  <a:srgbClr val="0070C0"/>
                </a:solidFill>
                <a:latin typeface="Calibri" charset="0"/>
                <a:ea typeface="Calibri" charset="0"/>
                <a:cs typeface="Calibri" charset="0"/>
              </a:rPr>
              <a:t>Budget</a:t>
            </a:r>
          </a:p>
        </p:txBody>
      </p:sp>
    </p:spTree>
    <p:extLst>
      <p:ext uri="{BB962C8B-B14F-4D97-AF65-F5344CB8AC3E}">
        <p14:creationId xmlns:p14="http://schemas.microsoft.com/office/powerpoint/2010/main" val="1101014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kern="1200" dirty="0">
                <a:solidFill>
                  <a:srgbClr val="0070C0"/>
                </a:solidFill>
                <a:latin typeface="Calibri" charset="0"/>
                <a:ea typeface="Calibri" charset="0"/>
                <a:cs typeface="Calibri" charset="0"/>
              </a:rPr>
              <a:t>Project Output Summary</a:t>
            </a:r>
          </a:p>
        </p:txBody>
      </p:sp>
      <p:sp>
        <p:nvSpPr>
          <p:cNvPr id="15" name="TextBox 14"/>
          <p:cNvSpPr txBox="1"/>
          <p:nvPr/>
        </p:nvSpPr>
        <p:spPr>
          <a:xfrm>
            <a:off x="4900246" y="818778"/>
            <a:ext cx="6281349" cy="557075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Assessment of proteomic profiling capability infrastructure complimentary to our existing platforms (Seer Proteograph, timsTOF mass spectrometry) revealed low platform agreement and concerning results that would </a:t>
            </a:r>
            <a:r>
              <a:rPr lang="en-US" sz="2000" b="1" dirty="0">
                <a:latin typeface="Calibri" panose="020F0502020204030204" pitchFamily="34" charset="0"/>
                <a:cs typeface="Calibri" panose="020F0502020204030204" pitchFamily="34" charset="0"/>
              </a:rPr>
              <a:t>preclude its use in most proteomic applications</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Low overlap of proteins in Proteograph MS coupled with poor quantitative correlation makes SomaScan a </a:t>
            </a:r>
            <a:r>
              <a:rPr lang="en-US" sz="2000" b="1" dirty="0">
                <a:latin typeface="Calibri" panose="020F0502020204030204" pitchFamily="34" charset="0"/>
                <a:cs typeface="Calibri" panose="020F0502020204030204" pitchFamily="34" charset="0"/>
              </a:rPr>
              <a:t>poor platform for validation of targets </a:t>
            </a:r>
            <a:r>
              <a:rPr lang="en-US" sz="2000" dirty="0">
                <a:latin typeface="Calibri" panose="020F0502020204030204" pitchFamily="34" charset="0"/>
                <a:cs typeface="Calibri" panose="020F0502020204030204" pitchFamily="34" charset="0"/>
              </a:rPr>
              <a:t>discovered in our scaled prostate cancer diagnostic biomarker discovery study.</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 New Proteograph format amenable to low inputs render a </a:t>
            </a:r>
            <a:r>
              <a:rPr lang="en-US" sz="2000" b="1" dirty="0">
                <a:latin typeface="Calibri" panose="020F0502020204030204" pitchFamily="34" charset="0"/>
                <a:cs typeface="Calibri" panose="020F0502020204030204" pitchFamily="34" charset="0"/>
              </a:rPr>
              <a:t>prior advantage for </a:t>
            </a:r>
            <a:r>
              <a:rPr lang="en-US" sz="2000" b="1" dirty="0" err="1">
                <a:latin typeface="Calibri" panose="020F0502020204030204" pitchFamily="34" charset="0"/>
                <a:cs typeface="Calibri" panose="020F0502020204030204" pitchFamily="34" charset="0"/>
              </a:rPr>
              <a:t>SomaScan</a:t>
            </a:r>
            <a:r>
              <a:rPr lang="en-US" sz="2000" b="1" dirty="0">
                <a:latin typeface="Calibri" panose="020F0502020204030204" pitchFamily="34" charset="0"/>
                <a:cs typeface="Calibri" panose="020F0502020204030204" pitchFamily="34" charset="0"/>
              </a:rPr>
              <a:t> obsolete</a:t>
            </a:r>
            <a:r>
              <a:rPr lang="en-US" sz="2000" dirty="0">
                <a:latin typeface="Calibri" panose="020F0502020204030204" pitchFamily="34" charset="0"/>
                <a:cs typeface="Calibri" panose="020F0502020204030204" pitchFamily="34" charset="0"/>
              </a:rPr>
              <a:t>.</a:t>
            </a:r>
            <a:endParaRPr lang="en-US" sz="2000" dirty="0"/>
          </a:p>
          <a:p>
            <a:endParaRPr lang="en-US" sz="1800" dirty="0"/>
          </a:p>
        </p:txBody>
      </p:sp>
      <p:grpSp>
        <p:nvGrpSpPr>
          <p:cNvPr id="30" name="Group 29"/>
          <p:cNvGrpSpPr/>
          <p:nvPr/>
        </p:nvGrpSpPr>
        <p:grpSpPr>
          <a:xfrm>
            <a:off x="1082038" y="2094563"/>
            <a:ext cx="3966591" cy="1982474"/>
            <a:chOff x="6313422" y="1989138"/>
            <a:chExt cx="2506874" cy="1982474"/>
          </a:xfrm>
        </p:grpSpPr>
        <p:sp>
          <p:nvSpPr>
            <p:cNvPr id="17" name="Rectangle 16"/>
            <p:cNvSpPr/>
            <p:nvPr/>
          </p:nvSpPr>
          <p:spPr bwMode="auto">
            <a:xfrm>
              <a:off x="6313422" y="2083394"/>
              <a:ext cx="200132" cy="178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6316096" y="2378814"/>
              <a:ext cx="200132" cy="178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6316096" y="2683322"/>
              <a:ext cx="200132" cy="178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6326015" y="3011577"/>
              <a:ext cx="200132" cy="178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1" name="Rectangle 20"/>
            <p:cNvSpPr/>
            <p:nvPr/>
          </p:nvSpPr>
          <p:spPr bwMode="auto">
            <a:xfrm>
              <a:off x="6332328" y="3337766"/>
              <a:ext cx="200132" cy="178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2" name="Rectangle 21"/>
            <p:cNvSpPr/>
            <p:nvPr/>
          </p:nvSpPr>
          <p:spPr bwMode="auto">
            <a:xfrm>
              <a:off x="6326015" y="3648472"/>
              <a:ext cx="200132" cy="178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3" name="TextBox 22"/>
            <p:cNvSpPr txBox="1"/>
            <p:nvPr/>
          </p:nvSpPr>
          <p:spPr>
            <a:xfrm>
              <a:off x="6513554" y="1989138"/>
              <a:ext cx="228329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Follow-on CEDAR project</a:t>
              </a:r>
            </a:p>
          </p:txBody>
        </p:sp>
        <p:sp>
          <p:nvSpPr>
            <p:cNvPr id="24" name="TextBox 23"/>
            <p:cNvSpPr txBox="1"/>
            <p:nvPr/>
          </p:nvSpPr>
          <p:spPr>
            <a:xfrm>
              <a:off x="6537001" y="2311296"/>
              <a:ext cx="228329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Grant proposal</a:t>
              </a:r>
            </a:p>
          </p:txBody>
        </p:sp>
        <p:sp>
          <p:nvSpPr>
            <p:cNvPr id="25" name="TextBox 24"/>
            <p:cNvSpPr txBox="1"/>
            <p:nvPr/>
          </p:nvSpPr>
          <p:spPr>
            <a:xfrm>
              <a:off x="6530688" y="2618708"/>
              <a:ext cx="228329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Manuscript</a:t>
              </a:r>
            </a:p>
          </p:txBody>
        </p:sp>
        <p:sp>
          <p:nvSpPr>
            <p:cNvPr id="26" name="TextBox 25"/>
            <p:cNvSpPr txBox="1"/>
            <p:nvPr/>
          </p:nvSpPr>
          <p:spPr>
            <a:xfrm>
              <a:off x="6537001" y="2947249"/>
              <a:ext cx="228329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CEDAR Infrastructure</a:t>
              </a:r>
            </a:p>
          </p:txBody>
        </p:sp>
        <p:sp>
          <p:nvSpPr>
            <p:cNvPr id="27" name="TextBox 26"/>
            <p:cNvSpPr txBox="1"/>
            <p:nvPr/>
          </p:nvSpPr>
          <p:spPr>
            <a:xfrm>
              <a:off x="6537001" y="3270302"/>
              <a:ext cx="228329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Patent</a:t>
              </a:r>
            </a:p>
          </p:txBody>
        </p:sp>
        <p:sp>
          <p:nvSpPr>
            <p:cNvPr id="28" name="TextBox 27"/>
            <p:cNvSpPr txBox="1"/>
            <p:nvPr/>
          </p:nvSpPr>
          <p:spPr>
            <a:xfrm>
              <a:off x="6537001" y="3602280"/>
              <a:ext cx="2283295"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Other</a:t>
              </a:r>
            </a:p>
          </p:txBody>
        </p:sp>
      </p:grpSp>
    </p:spTree>
    <p:extLst>
      <p:ext uri="{BB962C8B-B14F-4D97-AF65-F5344CB8AC3E}">
        <p14:creationId xmlns:p14="http://schemas.microsoft.com/office/powerpoint/2010/main" val="21426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BCE46-EB03-D945-94C4-6AA46282C0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37347" y="0"/>
            <a:ext cx="10151439" cy="6866037"/>
          </a:xfrm>
          <a:prstGeom prst="rect">
            <a:avLst/>
          </a:prstGeom>
        </p:spPr>
      </p:pic>
      <p:sp>
        <p:nvSpPr>
          <p:cNvPr id="5" name="Rectangle 4">
            <a:extLst>
              <a:ext uri="{FF2B5EF4-FFF2-40B4-BE49-F238E27FC236}">
                <a16:creationId xmlns:a16="http://schemas.microsoft.com/office/drawing/2014/main" id="{BA445958-056D-6446-AE2D-5BFB5B915ABF}"/>
              </a:ext>
            </a:extLst>
          </p:cNvPr>
          <p:cNvSpPr/>
          <p:nvPr/>
        </p:nvSpPr>
        <p:spPr>
          <a:xfrm>
            <a:off x="3" y="0"/>
            <a:ext cx="12191998" cy="6858000"/>
          </a:xfrm>
          <a:prstGeom prst="rect">
            <a:avLst/>
          </a:pr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latin typeface="Calibri" charset="0"/>
              <a:ea typeface="Calibri" charset="0"/>
              <a:cs typeface="Calibri" charset="0"/>
            </a:endParaRPr>
          </a:p>
        </p:txBody>
      </p:sp>
      <p:sp>
        <p:nvSpPr>
          <p:cNvPr id="6" name="Right Triangle 5">
            <a:extLst>
              <a:ext uri="{FF2B5EF4-FFF2-40B4-BE49-F238E27FC236}">
                <a16:creationId xmlns:a16="http://schemas.microsoft.com/office/drawing/2014/main" id="{F1947066-58B4-394D-A044-FA9AA25F64BB}"/>
              </a:ext>
            </a:extLst>
          </p:cNvPr>
          <p:cNvSpPr/>
          <p:nvPr/>
        </p:nvSpPr>
        <p:spPr bwMode="auto">
          <a:xfrm>
            <a:off x="2042154" y="0"/>
            <a:ext cx="10138611" cy="6858000"/>
          </a:xfrm>
          <a:prstGeom prst="rtTriangle">
            <a:avLst/>
          </a:prstGeom>
          <a:solidFill>
            <a:srgbClr val="555C5C"/>
          </a:solidFill>
          <a:ln w="9525" cap="flat" cmpd="sng" algn="ctr">
            <a:solidFill>
              <a:srgbClr val="555C5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ABB6102A-98B8-2549-A622-D546C54B37B8}"/>
              </a:ext>
            </a:extLst>
          </p:cNvPr>
          <p:cNvSpPr/>
          <p:nvPr/>
        </p:nvSpPr>
        <p:spPr bwMode="auto">
          <a:xfrm>
            <a:off x="0" y="-1"/>
            <a:ext cx="2042154" cy="6866037"/>
          </a:xfrm>
          <a:prstGeom prst="rect">
            <a:avLst/>
          </a:prstGeom>
          <a:solidFill>
            <a:srgbClr val="555C5C"/>
          </a:solidFill>
          <a:ln w="9525" cap="flat" cmpd="sng" algn="ctr">
            <a:solidFill>
              <a:srgbClr val="555C5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3FF2854-44BD-4346-9EF3-D88E666A8073}"/>
              </a:ext>
            </a:extLst>
          </p:cNvPr>
          <p:cNvSpPr/>
          <p:nvPr/>
        </p:nvSpPr>
        <p:spPr bwMode="auto">
          <a:xfrm>
            <a:off x="0" y="0"/>
            <a:ext cx="1765132" cy="68660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 name="Right Triangle 8">
            <a:extLst>
              <a:ext uri="{FF2B5EF4-FFF2-40B4-BE49-F238E27FC236}">
                <a16:creationId xmlns:a16="http://schemas.microsoft.com/office/drawing/2014/main" id="{7144A7DB-B62A-6347-925A-B2944BAE90A2}"/>
              </a:ext>
            </a:extLst>
          </p:cNvPr>
          <p:cNvSpPr/>
          <p:nvPr/>
        </p:nvSpPr>
        <p:spPr bwMode="auto">
          <a:xfrm>
            <a:off x="1903643" y="12056"/>
            <a:ext cx="10138611" cy="6858000"/>
          </a:xfrm>
          <a:prstGeom prst="rtTriangle">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31485A13-DAB0-2041-A4C2-8FA14ECCB7AE}"/>
              </a:ext>
            </a:extLst>
          </p:cNvPr>
          <p:cNvSpPr/>
          <p:nvPr/>
        </p:nvSpPr>
        <p:spPr bwMode="auto">
          <a:xfrm>
            <a:off x="1770706" y="-2"/>
            <a:ext cx="131330" cy="68660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 name="Right Triangle 10">
            <a:extLst>
              <a:ext uri="{FF2B5EF4-FFF2-40B4-BE49-F238E27FC236}">
                <a16:creationId xmlns:a16="http://schemas.microsoft.com/office/drawing/2014/main" id="{6387A194-B07F-BC41-B655-3F4D45F54C71}"/>
              </a:ext>
            </a:extLst>
          </p:cNvPr>
          <p:cNvSpPr/>
          <p:nvPr/>
        </p:nvSpPr>
        <p:spPr bwMode="auto">
          <a:xfrm>
            <a:off x="1770706" y="12056"/>
            <a:ext cx="10138611" cy="6858000"/>
          </a:xfrm>
          <a:prstGeom prst="rtTriangle">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cxnSp>
        <p:nvCxnSpPr>
          <p:cNvPr id="17" name="Straight Connector 16">
            <a:extLst>
              <a:ext uri="{FF2B5EF4-FFF2-40B4-BE49-F238E27FC236}">
                <a16:creationId xmlns:a16="http://schemas.microsoft.com/office/drawing/2014/main" id="{7FD3BA45-1202-084B-BE65-A488D0FD6F5B}"/>
              </a:ext>
            </a:extLst>
          </p:cNvPr>
          <p:cNvCxnSpPr/>
          <p:nvPr/>
        </p:nvCxnSpPr>
        <p:spPr>
          <a:xfrm>
            <a:off x="677159" y="5007937"/>
            <a:ext cx="807545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4D7F4D6-D52F-4749-B79A-FC387B050DFD}"/>
              </a:ext>
            </a:extLst>
          </p:cNvPr>
          <p:cNvSpPr txBox="1"/>
          <p:nvPr/>
        </p:nvSpPr>
        <p:spPr>
          <a:xfrm>
            <a:off x="677159" y="4283329"/>
            <a:ext cx="9150278" cy="726353"/>
          </a:xfrm>
          <a:prstGeom prst="rect">
            <a:avLst/>
          </a:prstGeom>
          <a:noFill/>
        </p:spPr>
        <p:txBody>
          <a:bodyPr wrap="square" lIns="0" tIns="109728" rIns="521207" bIns="182880" rtlCol="0" anchor="b">
            <a:spAutoFit/>
          </a:bodyPr>
          <a:lstStyle/>
          <a:p>
            <a:r>
              <a:rPr lang="en-US" sz="2800" dirty="0">
                <a:solidFill>
                  <a:srgbClr val="0070C0"/>
                </a:solidFill>
                <a:latin typeface="Calibri" charset="0"/>
                <a:ea typeface="Calibri" charset="0"/>
                <a:cs typeface="Calibri" charset="0"/>
              </a:rPr>
              <a:t>Supporting material</a:t>
            </a:r>
          </a:p>
        </p:txBody>
      </p:sp>
    </p:spTree>
    <p:extLst>
      <p:ext uri="{BB962C8B-B14F-4D97-AF65-F5344CB8AC3E}">
        <p14:creationId xmlns:p14="http://schemas.microsoft.com/office/powerpoint/2010/main" val="184359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001" y="225409"/>
            <a:ext cx="11667997" cy="430887"/>
          </a:xfrm>
          <a:prstGeom prst="rect">
            <a:avLst/>
          </a:prstGeom>
          <a:noFill/>
        </p:spPr>
        <p:txBody>
          <a:bodyPr wrap="square" lIns="0" tIns="0" rIns="0" bIns="0" rtlCol="0">
            <a:spAutoFit/>
          </a:bodyPr>
          <a:lstStyle/>
          <a:p>
            <a:r>
              <a:rPr lang="en-US" sz="2800" dirty="0" err="1">
                <a:solidFill>
                  <a:srgbClr val="0070C0"/>
                </a:solidFill>
                <a:latin typeface="Calibri" charset="0"/>
                <a:ea typeface="Calibri" charset="0"/>
                <a:cs typeface="Calibri" charset="0"/>
              </a:rPr>
              <a:t>SomaScan</a:t>
            </a:r>
            <a:r>
              <a:rPr lang="en-US" sz="2800" dirty="0">
                <a:solidFill>
                  <a:srgbClr val="0070C0"/>
                </a:solidFill>
                <a:latin typeface="Calibri" charset="0"/>
                <a:ea typeface="Calibri" charset="0"/>
                <a:cs typeface="Calibri" charset="0"/>
              </a:rPr>
              <a:t> Built-In Quality Control Measures</a:t>
            </a:r>
          </a:p>
        </p:txBody>
      </p:sp>
      <p:sp>
        <p:nvSpPr>
          <p:cNvPr id="8" name="TextBox 7">
            <a:extLst>
              <a:ext uri="{FF2B5EF4-FFF2-40B4-BE49-F238E27FC236}">
                <a16:creationId xmlns:a16="http://schemas.microsoft.com/office/drawing/2014/main" id="{8DBD952E-FBAD-4D19-93CD-69A8C00CC9A9}"/>
              </a:ext>
            </a:extLst>
          </p:cNvPr>
          <p:cNvSpPr txBox="1"/>
          <p:nvPr/>
        </p:nvSpPr>
        <p:spPr>
          <a:xfrm>
            <a:off x="0" y="948690"/>
            <a:ext cx="12162304" cy="5632311"/>
          </a:xfrm>
          <a:prstGeom prst="rect">
            <a:avLst/>
          </a:prstGeom>
          <a:noFill/>
        </p:spPr>
        <p:txBody>
          <a:bodyPr wrap="none" rtlCol="0">
            <a:spAutoFit/>
          </a:bodyPr>
          <a:lstStyle/>
          <a:p>
            <a:pPr marL="285750" indent="-285750">
              <a:buFont typeface="Arial" panose="020B0604020202020204" pitchFamily="34" charset="0"/>
              <a:buChar char="•"/>
            </a:pPr>
            <a:r>
              <a:rPr lang="en-US" sz="1800" b="1" dirty="0"/>
              <a:t>96- well plate &gt; 11 wells used for replicated controls</a:t>
            </a:r>
          </a:p>
          <a:p>
            <a:pPr marL="800100" lvl="1" indent="-342900">
              <a:buFont typeface="Wingdings" panose="05000000000000000000" pitchFamily="2" charset="2"/>
              <a:buChar char="Ø"/>
            </a:pPr>
            <a:r>
              <a:rPr lang="en-US" sz="1800" dirty="0"/>
              <a:t>Calibrator Controls – real biological samples checking plate-to-plate variation</a:t>
            </a:r>
          </a:p>
          <a:p>
            <a:pPr marL="800100" lvl="1" indent="-342900">
              <a:buFont typeface="Wingdings" panose="05000000000000000000" pitchFamily="2" charset="2"/>
              <a:buChar char="Ø"/>
            </a:pPr>
            <a:r>
              <a:rPr lang="en-US" sz="1800" dirty="0"/>
              <a:t>QC Controls – pool of many individual samples – compare to historical reference (human samples only)</a:t>
            </a:r>
          </a:p>
          <a:p>
            <a:pPr marL="800100" lvl="1" indent="-342900">
              <a:buFont typeface="Wingdings" panose="05000000000000000000" pitchFamily="2" charset="2"/>
              <a:buChar char="Ø"/>
            </a:pPr>
            <a:r>
              <a:rPr lang="en-US" sz="1800" dirty="0"/>
              <a:t>Buffer Controls – No protein control – monitors background level of assay</a:t>
            </a:r>
          </a:p>
          <a:p>
            <a:pPr marL="800100" lvl="1" indent="-342900">
              <a:buFont typeface="Wingdings" panose="05000000000000000000" pitchFamily="2" charset="2"/>
              <a:buChar char="Ø"/>
            </a:pPr>
            <a:endParaRPr lang="en-US" sz="1800" dirty="0"/>
          </a:p>
          <a:p>
            <a:pPr marL="800100" lvl="1" indent="-342900">
              <a:buFont typeface="Wingdings" panose="05000000000000000000" pitchFamily="2" charset="2"/>
              <a:buChar char="Ø"/>
            </a:pPr>
            <a:endParaRPr lang="en-US" sz="1800" dirty="0"/>
          </a:p>
          <a:p>
            <a:pPr marL="285750" indent="-285750">
              <a:buFont typeface="Arial" panose="020B0604020202020204" pitchFamily="34" charset="0"/>
              <a:buChar char="•"/>
            </a:pPr>
            <a:r>
              <a:rPr lang="en-US" sz="1800" b="1" dirty="0"/>
              <a:t>Specimen dilution series to account for large dynamic range of proteome</a:t>
            </a:r>
          </a:p>
          <a:p>
            <a:pPr marL="742950" lvl="1" indent="-285750">
              <a:buFont typeface="Wingdings" panose="05000000000000000000" pitchFamily="2" charset="2"/>
              <a:buChar char="Ø"/>
            </a:pPr>
            <a:r>
              <a:rPr lang="en-US" sz="1800" dirty="0"/>
              <a:t>Serial dilutions of plasma to 20%, 0.5% and .005% of original volume</a:t>
            </a:r>
          </a:p>
          <a:p>
            <a:pPr marL="742950" lvl="1" indent="-285750">
              <a:buFont typeface="Wingdings" panose="05000000000000000000" pitchFamily="2" charset="2"/>
              <a:buChar char="Ø"/>
            </a:pPr>
            <a:endParaRPr lang="en-US" sz="1800" dirty="0"/>
          </a:p>
          <a:p>
            <a:pPr marL="285750" indent="-285750">
              <a:buFont typeface="Arial" panose="020B0604020202020204" pitchFamily="34" charset="0"/>
              <a:buChar char="•"/>
            </a:pPr>
            <a:r>
              <a:rPr lang="en-US" sz="1800" b="1" dirty="0"/>
              <a:t>Normalization routines</a:t>
            </a:r>
          </a:p>
          <a:p>
            <a:pPr marL="800100" lvl="1" indent="-342900">
              <a:buFont typeface="Wingdings" panose="05000000000000000000" pitchFamily="2" charset="2"/>
              <a:buChar char="Ø"/>
            </a:pPr>
            <a:r>
              <a:rPr lang="en-US" sz="1800" dirty="0"/>
              <a:t>Median normalization on Calibrator Controls, and then on Buffer Controls</a:t>
            </a:r>
          </a:p>
          <a:p>
            <a:pPr marL="800100" lvl="1" indent="-342900">
              <a:buFont typeface="Wingdings" panose="05000000000000000000" pitchFamily="2" charset="2"/>
              <a:buChar char="Ø"/>
            </a:pPr>
            <a:r>
              <a:rPr lang="en-US" sz="1800" dirty="0"/>
              <a:t>Plate Scaling – compares Calibrators against reference, tunes plates and possible future plates to same point</a:t>
            </a:r>
          </a:p>
          <a:p>
            <a:pPr marL="800100" lvl="1" indent="-342900">
              <a:buFont typeface="Wingdings" panose="05000000000000000000" pitchFamily="2" charset="2"/>
              <a:buChar char="Ø"/>
            </a:pPr>
            <a:r>
              <a:rPr lang="en-US" sz="1800" dirty="0"/>
              <a:t>Calibration – done across proteins on the plate (not for murine samples, no Calibrant to compare against)</a:t>
            </a:r>
          </a:p>
          <a:p>
            <a:pPr marL="800100" lvl="1" indent="-342900">
              <a:buFont typeface="Wingdings" panose="05000000000000000000" pitchFamily="2" charset="2"/>
              <a:buChar char="Ø"/>
            </a:pPr>
            <a:r>
              <a:rPr lang="en-US" sz="1800" dirty="0"/>
              <a:t>Adaptive Normalization by Maximum Likelihood (ANML) – normalizes against a healthy reference population</a:t>
            </a:r>
          </a:p>
          <a:p>
            <a:pPr marL="1257300" lvl="2" indent="-342900">
              <a:buFont typeface="Courier New" panose="02070309020205020404" pitchFamily="49" charset="0"/>
              <a:buChar char="o"/>
            </a:pPr>
            <a:r>
              <a:rPr lang="en-US" sz="1800" dirty="0"/>
              <a:t>Asks what is “normal” level of each proteins, and how does your sample compare?</a:t>
            </a:r>
          </a:p>
          <a:p>
            <a:pPr marL="1257300" lvl="2" indent="-342900">
              <a:buFont typeface="Courier New" panose="02070309020205020404" pitchFamily="49" charset="0"/>
              <a:buChar char="o"/>
            </a:pPr>
            <a:r>
              <a:rPr lang="en-US" sz="1800" dirty="0"/>
              <a:t>Ignores levels with greatest differences to avoid data skewing</a:t>
            </a:r>
          </a:p>
          <a:p>
            <a:pPr marL="800100" lvl="1" indent="-342900">
              <a:buFont typeface="Wingdings" panose="05000000000000000000" pitchFamily="2" charset="2"/>
              <a:buChar char="Ø"/>
            </a:pPr>
            <a:r>
              <a:rPr lang="en-US" sz="1800" dirty="0"/>
              <a:t>Murine “Intra-Study Median Normalization” – looks at median across all samples and then adjusts accordingly</a:t>
            </a:r>
          </a:p>
          <a:p>
            <a:pPr marL="800100" lvl="1" indent="-342900">
              <a:buFont typeface="Wingdings" panose="05000000000000000000" pitchFamily="2" charset="2"/>
              <a:buChar char="Ø"/>
            </a:pPr>
            <a:endParaRPr lang="en-US" sz="1800" dirty="0"/>
          </a:p>
          <a:p>
            <a:pPr marL="285750" indent="-285750">
              <a:buFont typeface="Arial" panose="020B0604020202020204" pitchFamily="34" charset="0"/>
              <a:buChar char="•"/>
            </a:pPr>
            <a:r>
              <a:rPr lang="en-US" sz="1800" b="1" dirty="0"/>
              <a:t>Sample flagging based on routines above</a:t>
            </a:r>
            <a:endParaRPr lang="en-US" sz="1800" dirty="0"/>
          </a:p>
          <a:p>
            <a:pPr marL="800100" lvl="1" indent="-342900">
              <a:buFont typeface="Wingdings" panose="05000000000000000000" pitchFamily="2" charset="2"/>
              <a:buChar char="Ø"/>
            </a:pPr>
            <a:endParaRPr lang="en-US" sz="1800" dirty="0"/>
          </a:p>
        </p:txBody>
      </p:sp>
    </p:spTree>
    <p:extLst>
      <p:ext uri="{BB962C8B-B14F-4D97-AF65-F5344CB8AC3E}">
        <p14:creationId xmlns:p14="http://schemas.microsoft.com/office/powerpoint/2010/main" val="2344265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A14B0DD-D627-4FD7-A8BE-69FD71EB269A}"/>
              </a:ext>
            </a:extLst>
          </p:cNvPr>
          <p:cNvSpPr txBox="1"/>
          <p:nvPr/>
        </p:nvSpPr>
        <p:spPr>
          <a:xfrm>
            <a:off x="518160" y="363071"/>
            <a:ext cx="11155680" cy="430887"/>
          </a:xfrm>
          <a:prstGeom prst="rect">
            <a:avLst/>
          </a:prstGeom>
          <a:noFill/>
        </p:spPr>
        <p:txBody>
          <a:bodyPr wrap="square" lIns="0" tIns="0" rIns="0" bIns="0" rtlCol="0">
            <a:spAutoFit/>
          </a:bodyPr>
          <a:lstStyle/>
          <a:p>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Assays for Murine Target Specificity</a:t>
            </a:r>
          </a:p>
        </p:txBody>
      </p:sp>
      <p:pic>
        <p:nvPicPr>
          <p:cNvPr id="5" name="Picture 4">
            <a:extLst>
              <a:ext uri="{FF2B5EF4-FFF2-40B4-BE49-F238E27FC236}">
                <a16:creationId xmlns:a16="http://schemas.microsoft.com/office/drawing/2014/main" id="{65748A07-3CA5-450F-8649-849D56823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63" y="1037907"/>
            <a:ext cx="11534274" cy="3676374"/>
          </a:xfrm>
          <a:prstGeom prst="rect">
            <a:avLst/>
          </a:prstGeom>
        </p:spPr>
      </p:pic>
      <p:sp>
        <p:nvSpPr>
          <p:cNvPr id="6" name="TextBox 5">
            <a:extLst>
              <a:ext uri="{FF2B5EF4-FFF2-40B4-BE49-F238E27FC236}">
                <a16:creationId xmlns:a16="http://schemas.microsoft.com/office/drawing/2014/main" id="{39538A82-AD81-4668-B9EF-1F17F443C262}"/>
              </a:ext>
            </a:extLst>
          </p:cNvPr>
          <p:cNvSpPr txBox="1"/>
          <p:nvPr/>
        </p:nvSpPr>
        <p:spPr>
          <a:xfrm>
            <a:off x="620990" y="4856552"/>
            <a:ext cx="11242147" cy="1323439"/>
          </a:xfrm>
          <a:prstGeom prst="rect">
            <a:avLst/>
          </a:prstGeom>
          <a:solidFill>
            <a:srgbClr val="FFFF00"/>
          </a:solidFill>
          <a:ln>
            <a:solidFill>
              <a:schemeClr val="bg1">
                <a:lumMod val="75000"/>
              </a:schemeClr>
            </a:solidFill>
          </a:ln>
        </p:spPr>
        <p:txBody>
          <a:bodyPr wrap="square" rtlCol="0">
            <a:spAutoFit/>
          </a:bodyPr>
          <a:lstStyle/>
          <a:p>
            <a:r>
              <a:rPr lang="en-US" b="1" dirty="0"/>
              <a:t>Linear Dilution Range Assessment: </a:t>
            </a:r>
          </a:p>
          <a:p>
            <a:r>
              <a:rPr lang="en-US" dirty="0"/>
              <a:t>determines where linear range lies by analyzing dilution of pooled murine input plasma</a:t>
            </a:r>
          </a:p>
          <a:p>
            <a:endParaRPr lang="en-US" dirty="0"/>
          </a:p>
          <a:p>
            <a:r>
              <a:rPr lang="en-US" b="1" dirty="0"/>
              <a:t>Population F-Statistic:</a:t>
            </a:r>
          </a:p>
          <a:p>
            <a:r>
              <a:rPr lang="en-US" dirty="0"/>
              <a:t>compares population variance to assay variance for each aptamer when input is murine plasma from 104 individual mice</a:t>
            </a:r>
          </a:p>
        </p:txBody>
      </p:sp>
    </p:spTree>
    <p:extLst>
      <p:ext uri="{BB962C8B-B14F-4D97-AF65-F5344CB8AC3E}">
        <p14:creationId xmlns:p14="http://schemas.microsoft.com/office/powerpoint/2010/main" val="378381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Aptamer CV Across Mouse Samples</a:t>
            </a: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25414A61-17F8-E25D-210B-51C17CEF0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8160" y="1305373"/>
            <a:ext cx="4431792" cy="4431792"/>
          </a:xfrm>
          <a:prstGeom prst="rect">
            <a:avLst/>
          </a:prstGeom>
        </p:spPr>
      </p:pic>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16922" y="1463869"/>
            <a:ext cx="6654800" cy="4114800"/>
          </a:xfrm>
          <a:prstGeom prst="rect">
            <a:avLst/>
          </a:prstGeom>
        </p:spPr>
      </p:pic>
    </p:spTree>
    <p:extLst>
      <p:ext uri="{BB962C8B-B14F-4D97-AF65-F5344CB8AC3E}">
        <p14:creationId xmlns:p14="http://schemas.microsoft.com/office/powerpoint/2010/main" val="4248207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Aptamer CV Across Human Samples</a:t>
            </a: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Very low technical assay variability, similar level of biological variability as inferred from MS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25414A61-17F8-E25D-210B-51C17CEF0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8160" y="1305373"/>
            <a:ext cx="4431792" cy="4431792"/>
          </a:xfrm>
          <a:prstGeom prst="rect">
            <a:avLst/>
          </a:prstGeom>
        </p:spPr>
      </p:pic>
      <p:pic>
        <p:nvPicPr>
          <p:cNvPr id="8" name="Picture 7">
            <a:extLst>
              <a:ext uri="{FF2B5EF4-FFF2-40B4-BE49-F238E27FC236}">
                <a16:creationId xmlns:a16="http://schemas.microsoft.com/office/drawing/2014/main" id="{4D1EAB83-E9A6-0077-FDA7-E4CD145500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16922" y="1463869"/>
            <a:ext cx="6654800" cy="4114800"/>
          </a:xfrm>
          <a:prstGeom prst="rect">
            <a:avLst/>
          </a:prstGeom>
        </p:spPr>
      </p:pic>
    </p:spTree>
    <p:extLst>
      <p:ext uri="{BB962C8B-B14F-4D97-AF65-F5344CB8AC3E}">
        <p14:creationId xmlns:p14="http://schemas.microsoft.com/office/powerpoint/2010/main" val="3876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78" y="68761"/>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The </a:t>
            </a:r>
            <a:r>
              <a:rPr lang="en-US" sz="2800" dirty="0" err="1">
                <a:solidFill>
                  <a:srgbClr val="0070C0"/>
                </a:solidFill>
                <a:latin typeface="Calibri" charset="0"/>
                <a:ea typeface="Calibri" charset="0"/>
                <a:cs typeface="Calibri" charset="0"/>
              </a:rPr>
              <a:t>SOMAmer</a:t>
            </a:r>
            <a:r>
              <a:rPr lang="en-US" sz="2800" dirty="0">
                <a:solidFill>
                  <a:srgbClr val="0070C0"/>
                </a:solidFill>
                <a:latin typeface="Calibri" charset="0"/>
                <a:ea typeface="Calibri" charset="0"/>
                <a:cs typeface="Calibri" charset="0"/>
              </a:rPr>
              <a:t> Aptamer Reagent</a:t>
            </a:r>
            <a:endParaRPr lang="en-US" sz="2800" i="1" dirty="0">
              <a:solidFill>
                <a:srgbClr val="0070C0"/>
              </a:solidFill>
              <a:latin typeface="Calibri" charset="0"/>
              <a:ea typeface="Calibri" charset="0"/>
              <a:cs typeface="Calibri" charset="0"/>
            </a:endParaRPr>
          </a:p>
        </p:txBody>
      </p:sp>
      <p:pic>
        <p:nvPicPr>
          <p:cNvPr id="4" name="Picture 3">
            <a:extLst>
              <a:ext uri="{FF2B5EF4-FFF2-40B4-BE49-F238E27FC236}">
                <a16:creationId xmlns:a16="http://schemas.microsoft.com/office/drawing/2014/main" id="{2344048E-7B39-473C-B893-9AC41075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78" y="767256"/>
            <a:ext cx="4937341" cy="5606215"/>
          </a:xfrm>
          <a:prstGeom prst="rect">
            <a:avLst/>
          </a:prstGeom>
          <a:ln>
            <a:solidFill>
              <a:schemeClr val="tx1"/>
            </a:solidFill>
          </a:ln>
        </p:spPr>
      </p:pic>
      <p:sp>
        <p:nvSpPr>
          <p:cNvPr id="6" name="TextBox 5">
            <a:extLst>
              <a:ext uri="{FF2B5EF4-FFF2-40B4-BE49-F238E27FC236}">
                <a16:creationId xmlns:a16="http://schemas.microsoft.com/office/drawing/2014/main" id="{EF42809C-00DD-4F3E-9ECC-6F2F63FB8687}"/>
              </a:ext>
            </a:extLst>
          </p:cNvPr>
          <p:cNvSpPr txBox="1"/>
          <p:nvPr/>
        </p:nvSpPr>
        <p:spPr>
          <a:xfrm>
            <a:off x="5381301" y="871586"/>
            <a:ext cx="6695088" cy="5355312"/>
          </a:xfrm>
          <a:prstGeom prst="rect">
            <a:avLst/>
          </a:prstGeom>
          <a:noFill/>
        </p:spPr>
        <p:txBody>
          <a:bodyPr wrap="square" rtlCol="0">
            <a:spAutoFit/>
          </a:bodyPr>
          <a:lstStyle/>
          <a:p>
            <a:pPr algn="ctr"/>
            <a:r>
              <a:rPr lang="en-US" sz="1800" b="1" u="sng" dirty="0" err="1"/>
              <a:t>SOMA</a:t>
            </a:r>
            <a:r>
              <a:rPr lang="en-US" sz="1800" dirty="0" err="1"/>
              <a:t>mer</a:t>
            </a:r>
            <a:r>
              <a:rPr lang="en-US" sz="1800" dirty="0"/>
              <a:t>: </a:t>
            </a:r>
            <a:r>
              <a:rPr lang="en-US" sz="1800" b="1" u="sng" dirty="0"/>
              <a:t>S</a:t>
            </a:r>
            <a:r>
              <a:rPr lang="en-US" sz="1800" dirty="0"/>
              <a:t>low </a:t>
            </a:r>
            <a:r>
              <a:rPr lang="en-US" sz="1800" b="1" u="sng" dirty="0"/>
              <a:t>O</a:t>
            </a:r>
            <a:r>
              <a:rPr lang="en-US" sz="1800" dirty="0"/>
              <a:t>ff-Rate </a:t>
            </a:r>
            <a:r>
              <a:rPr lang="en-US" sz="1800" b="1" u="sng" dirty="0"/>
              <a:t>M</a:t>
            </a:r>
            <a:r>
              <a:rPr lang="en-US" sz="1800" dirty="0"/>
              <a:t>odified </a:t>
            </a:r>
            <a:r>
              <a:rPr lang="en-US" sz="1800" b="1" u="sng" dirty="0"/>
              <a:t>A</a:t>
            </a:r>
            <a:r>
              <a:rPr lang="en-US" sz="1800" dirty="0"/>
              <a:t>ptamer</a:t>
            </a:r>
          </a:p>
          <a:p>
            <a:endParaRPr lang="en-US" sz="1800" dirty="0"/>
          </a:p>
          <a:p>
            <a:endParaRPr lang="en-US" sz="1800" dirty="0"/>
          </a:p>
          <a:p>
            <a:pPr marL="285750" indent="-285750">
              <a:buFont typeface="Arial" panose="020B0604020202020204" pitchFamily="34" charset="0"/>
              <a:buChar char="•"/>
            </a:pPr>
            <a:r>
              <a:rPr lang="en-US" sz="1800" dirty="0"/>
              <a:t>DNA with hydrophobic functional groups for shape matching</a:t>
            </a:r>
          </a:p>
          <a:p>
            <a:endParaRPr lang="en-US" sz="1800" dirty="0"/>
          </a:p>
          <a:p>
            <a:pPr marL="285750" indent="-285750">
              <a:buFont typeface="Arial" panose="020B0604020202020204" pitchFamily="34" charset="0"/>
              <a:buChar char="•"/>
            </a:pPr>
            <a:r>
              <a:rPr lang="en-US" sz="1800" dirty="0"/>
              <a:t>Slow off rates to enable vigorous washing</a:t>
            </a:r>
          </a:p>
          <a:p>
            <a:endParaRPr lang="en-US" sz="1800" dirty="0"/>
          </a:p>
          <a:p>
            <a:pPr marL="285750" indent="-285750">
              <a:buFont typeface="Arial" panose="020B0604020202020204" pitchFamily="34" charset="0"/>
              <a:buChar char="•"/>
            </a:pPr>
            <a:r>
              <a:rPr lang="en-US" sz="1800" dirty="0"/>
              <a:t>Polyanionic competitors to reduce non-specific interactions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7000 targets now, soon 10,000 (Q4, 2023)</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Originally designed for human targets, expanded to mouse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Main usage now is for plasma and serum</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Not clear how many </a:t>
            </a:r>
            <a:r>
              <a:rPr lang="en-US" sz="1800" dirty="0" err="1"/>
              <a:t>proteoforms</a:t>
            </a:r>
            <a:r>
              <a:rPr lang="en-US" sz="1800" dirty="0"/>
              <a:t> are targeted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Some trust required on reagent specificity</a:t>
            </a:r>
          </a:p>
        </p:txBody>
      </p:sp>
      <p:sp>
        <p:nvSpPr>
          <p:cNvPr id="2" name="Rectangle 1">
            <a:extLst>
              <a:ext uri="{FF2B5EF4-FFF2-40B4-BE49-F238E27FC236}">
                <a16:creationId xmlns:a16="http://schemas.microsoft.com/office/drawing/2014/main" id="{33547DEC-5676-41CA-97BF-FAE27DDFDCE7}"/>
              </a:ext>
            </a:extLst>
          </p:cNvPr>
          <p:cNvSpPr/>
          <p:nvPr/>
        </p:nvSpPr>
        <p:spPr bwMode="auto">
          <a:xfrm>
            <a:off x="6190593" y="767256"/>
            <a:ext cx="5065985" cy="609600"/>
          </a:xfrm>
          <a:prstGeom prst="rect">
            <a:avLst/>
          </a:prstGeom>
          <a:noFill/>
          <a:ln w="762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DB334369-2699-4428-BA81-C9B366E98D79}"/>
              </a:ext>
            </a:extLst>
          </p:cNvPr>
          <p:cNvSpPr/>
          <p:nvPr/>
        </p:nvSpPr>
        <p:spPr bwMode="auto">
          <a:xfrm>
            <a:off x="5381301" y="1625600"/>
            <a:ext cx="6579921" cy="3289300"/>
          </a:xfrm>
          <a:prstGeom prst="rect">
            <a:avLst/>
          </a:prstGeom>
          <a:noFill/>
          <a:ln w="76200" cap="flat" cmpd="sng" algn="ctr">
            <a:solidFill>
              <a:srgbClr val="00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7F184C6-4E3B-46F0-A90B-3F45908B78A3}"/>
              </a:ext>
            </a:extLst>
          </p:cNvPr>
          <p:cNvSpPr/>
          <p:nvPr/>
        </p:nvSpPr>
        <p:spPr bwMode="auto">
          <a:xfrm>
            <a:off x="5381300" y="5163643"/>
            <a:ext cx="6579921" cy="1209827"/>
          </a:xfrm>
          <a:prstGeom prst="rect">
            <a:avLst/>
          </a:prstGeom>
          <a:noFill/>
          <a:ln w="762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87807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Hemolysis Analysis - Hemoglobin</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Elevated Hemoglobin in Pre-Normalized Hemolysis Samples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7" name="Picture 6">
            <a:extLst>
              <a:ext uri="{FF2B5EF4-FFF2-40B4-BE49-F238E27FC236}">
                <a16:creationId xmlns:a16="http://schemas.microsoft.com/office/drawing/2014/main" id="{FB24C3FA-EB22-255E-5D1F-ED6EA790E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0805" y="1393619"/>
            <a:ext cx="5942212" cy="4241062"/>
          </a:xfrm>
          <a:prstGeom prst="rect">
            <a:avLst/>
          </a:prstGeom>
        </p:spPr>
      </p:pic>
      <p:pic>
        <p:nvPicPr>
          <p:cNvPr id="3" name="Picture 2">
            <a:extLst>
              <a:ext uri="{FF2B5EF4-FFF2-40B4-BE49-F238E27FC236}">
                <a16:creationId xmlns:a16="http://schemas.microsoft.com/office/drawing/2014/main" id="{E66FF001-76C0-4A95-6768-869CB3D88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594" y="2046413"/>
            <a:ext cx="5921319" cy="2663745"/>
          </a:xfrm>
          <a:prstGeom prst="rect">
            <a:avLst/>
          </a:prstGeom>
        </p:spPr>
      </p:pic>
    </p:spTree>
    <p:extLst>
      <p:ext uri="{BB962C8B-B14F-4D97-AF65-F5344CB8AC3E}">
        <p14:creationId xmlns:p14="http://schemas.microsoft.com/office/powerpoint/2010/main" val="187945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Hemolysis Analysis - Haptoglobin</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Little to No Difference in Haptoglobin Intensities in Hemolyzed Samples</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10" name="Picture 9">
            <a:extLst>
              <a:ext uri="{FF2B5EF4-FFF2-40B4-BE49-F238E27FC236}">
                <a16:creationId xmlns:a16="http://schemas.microsoft.com/office/drawing/2014/main" id="{0086200D-567A-6DF0-44D5-8B9DB26E70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657" y="1338328"/>
            <a:ext cx="6198362" cy="4423881"/>
          </a:xfrm>
          <a:prstGeom prst="rect">
            <a:avLst/>
          </a:prstGeom>
        </p:spPr>
      </p:pic>
      <p:pic>
        <p:nvPicPr>
          <p:cNvPr id="3" name="Picture 2">
            <a:extLst>
              <a:ext uri="{FF2B5EF4-FFF2-40B4-BE49-F238E27FC236}">
                <a16:creationId xmlns:a16="http://schemas.microsoft.com/office/drawing/2014/main" id="{241A2A27-1295-A814-373C-516A4E547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019" y="2759302"/>
            <a:ext cx="5492578" cy="736998"/>
          </a:xfrm>
          <a:prstGeom prst="rect">
            <a:avLst/>
          </a:prstGeom>
        </p:spPr>
      </p:pic>
    </p:spTree>
    <p:extLst>
      <p:ext uri="{BB962C8B-B14F-4D97-AF65-F5344CB8AC3E}">
        <p14:creationId xmlns:p14="http://schemas.microsoft.com/office/powerpoint/2010/main" val="4266215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DE: </a:t>
            </a:r>
            <a:r>
              <a:rPr lang="en-US" sz="2800" b="1" i="1" dirty="0">
                <a:solidFill>
                  <a:srgbClr val="0070C0"/>
                </a:solidFill>
                <a:latin typeface="Calibri" charset="0"/>
                <a:ea typeface="Calibri" charset="0"/>
                <a:cs typeface="Calibri" charset="0"/>
              </a:rPr>
              <a:t>Mouse</a:t>
            </a:r>
            <a:r>
              <a:rPr lang="en-US" sz="2800" i="1" dirty="0">
                <a:solidFill>
                  <a:srgbClr val="0070C0"/>
                </a:solidFill>
                <a:latin typeface="Calibri" charset="0"/>
                <a:ea typeface="Calibri" charset="0"/>
                <a:cs typeface="Calibri" charset="0"/>
              </a:rPr>
              <a:t> Dilution Series (35uL, 55uL, 55uL Diluted)</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Fewer Protein IDs in Diluted Samples but No Significant, Differential Abundance</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27CFC1A8-1A78-9939-12C1-11209CE5E242}"/>
              </a:ext>
            </a:extLst>
          </p:cNvPr>
          <p:cNvPicPr>
            <a:picLocks noChangeAspect="1"/>
          </p:cNvPicPr>
          <p:nvPr/>
        </p:nvPicPr>
        <p:blipFill>
          <a:blip r:embed="rId3">
            <a:extLst>
              <a:ext uri="{28A0092B-C50C-407E-A947-70E740481C1C}">
                <a14:useLocalDpi xmlns:a14="http://schemas.microsoft.com/office/drawing/2010/main" val="0"/>
              </a:ext>
            </a:extLst>
          </a:blip>
          <a:srcRect t="484" b="484"/>
          <a:stretch/>
        </p:blipFill>
        <p:spPr>
          <a:xfrm>
            <a:off x="586655" y="1420219"/>
            <a:ext cx="7023870" cy="4300959"/>
          </a:xfrm>
          <a:prstGeom prst="rect">
            <a:avLst/>
          </a:prstGeom>
        </p:spPr>
      </p:pic>
      <p:pic>
        <p:nvPicPr>
          <p:cNvPr id="8" name="Picture 7">
            <a:extLst>
              <a:ext uri="{FF2B5EF4-FFF2-40B4-BE49-F238E27FC236}">
                <a16:creationId xmlns:a16="http://schemas.microsoft.com/office/drawing/2014/main" id="{62E42683-9C6D-B8DA-F2B1-85F529A616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44600" y="2064139"/>
            <a:ext cx="3323422" cy="3009173"/>
          </a:xfrm>
          <a:prstGeom prst="rect">
            <a:avLst/>
          </a:prstGeom>
        </p:spPr>
      </p:pic>
    </p:spTree>
    <p:extLst>
      <p:ext uri="{BB962C8B-B14F-4D97-AF65-F5344CB8AC3E}">
        <p14:creationId xmlns:p14="http://schemas.microsoft.com/office/powerpoint/2010/main" val="3293564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DE: </a:t>
            </a:r>
            <a:r>
              <a:rPr lang="en-US" sz="2800" b="1" i="1" dirty="0">
                <a:solidFill>
                  <a:srgbClr val="0070C0"/>
                </a:solidFill>
                <a:latin typeface="Calibri" charset="0"/>
                <a:ea typeface="Calibri" charset="0"/>
                <a:cs typeface="Calibri" charset="0"/>
              </a:rPr>
              <a:t>Human</a:t>
            </a:r>
            <a:r>
              <a:rPr lang="en-US" sz="2800" i="1" dirty="0">
                <a:solidFill>
                  <a:srgbClr val="0070C0"/>
                </a:solidFill>
                <a:latin typeface="Calibri" charset="0"/>
                <a:ea typeface="Calibri" charset="0"/>
                <a:cs typeface="Calibri" charset="0"/>
              </a:rPr>
              <a:t> Dilution Series (35uL, 55uL, 55uL Diluted)</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27CFC1A8-1A78-9939-12C1-11209CE5E242}"/>
              </a:ext>
            </a:extLst>
          </p:cNvPr>
          <p:cNvPicPr>
            <a:picLocks noChangeAspect="1"/>
          </p:cNvPicPr>
          <p:nvPr/>
        </p:nvPicPr>
        <p:blipFill>
          <a:blip r:embed="rId3">
            <a:extLst>
              <a:ext uri="{28A0092B-C50C-407E-A947-70E740481C1C}">
                <a14:useLocalDpi xmlns:a14="http://schemas.microsoft.com/office/drawing/2010/main" val="0"/>
              </a:ext>
            </a:extLst>
          </a:blip>
          <a:srcRect t="30" b="30"/>
          <a:stretch/>
        </p:blipFill>
        <p:spPr>
          <a:xfrm>
            <a:off x="518160" y="1348963"/>
            <a:ext cx="7030643" cy="4344614"/>
          </a:xfrm>
          <a:prstGeom prst="rect">
            <a:avLst/>
          </a:prstGeom>
        </p:spPr>
      </p:pic>
      <p:pic>
        <p:nvPicPr>
          <p:cNvPr id="7" name="Picture 6">
            <a:extLst>
              <a:ext uri="{FF2B5EF4-FFF2-40B4-BE49-F238E27FC236}">
                <a16:creationId xmlns:a16="http://schemas.microsoft.com/office/drawing/2014/main" id="{81A68E7D-900F-C737-7791-D3573F0093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27848" y="2148000"/>
            <a:ext cx="3355340" cy="2958370"/>
          </a:xfrm>
          <a:prstGeom prst="rect">
            <a:avLst/>
          </a:prstGeom>
        </p:spPr>
      </p:pic>
      <p:sp>
        <p:nvSpPr>
          <p:cNvPr id="10" name="TextBox 9">
            <a:extLst>
              <a:ext uri="{FF2B5EF4-FFF2-40B4-BE49-F238E27FC236}">
                <a16:creationId xmlns:a16="http://schemas.microsoft.com/office/drawing/2014/main" id="{164B158E-F978-4FD0-8F8D-1FFFCB1D3D6A}"/>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Fewer Protein IDs in Diluted Samples but No Significant, Differential Abundance</a:t>
            </a:r>
          </a:p>
        </p:txBody>
      </p:sp>
    </p:spTree>
    <p:extLst>
      <p:ext uri="{BB962C8B-B14F-4D97-AF65-F5344CB8AC3E}">
        <p14:creationId xmlns:p14="http://schemas.microsoft.com/office/powerpoint/2010/main" val="1333973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DE: KMC-PDAC v. KMC Control</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No Significant Proteins Identified Between Mouse Arms of the Study</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ED91C217-671F-4EAA-662A-BC9CB162C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376" y="1243920"/>
            <a:ext cx="7366242" cy="4554699"/>
          </a:xfrm>
          <a:prstGeom prst="rect">
            <a:avLst/>
          </a:prstGeom>
        </p:spPr>
      </p:pic>
    </p:spTree>
    <p:extLst>
      <p:ext uri="{BB962C8B-B14F-4D97-AF65-F5344CB8AC3E}">
        <p14:creationId xmlns:p14="http://schemas.microsoft.com/office/powerpoint/2010/main" val="2693545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DE: KMC-PDAC v. KMC Control – SomaLogic v. Seer FC Comparison</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Detects Larger Magnitude Fold Changes than SomaLogic Assay</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9" name="Picture 8">
            <a:extLst>
              <a:ext uri="{FF2B5EF4-FFF2-40B4-BE49-F238E27FC236}">
                <a16:creationId xmlns:a16="http://schemas.microsoft.com/office/drawing/2014/main" id="{1A35E4AA-5A6B-DD98-AFF0-A9213309AC28}"/>
              </a:ext>
            </a:extLst>
          </p:cNvPr>
          <p:cNvPicPr>
            <a:picLocks noChangeAspect="1"/>
          </p:cNvPicPr>
          <p:nvPr/>
        </p:nvPicPr>
        <p:blipFill rotWithShape="1">
          <a:blip r:embed="rId3">
            <a:extLst>
              <a:ext uri="{28A0092B-C50C-407E-A947-70E740481C1C}">
                <a14:useLocalDpi xmlns:a14="http://schemas.microsoft.com/office/drawing/2010/main" val="0"/>
              </a:ext>
            </a:extLst>
          </a:blip>
          <a:srcRect r="16972"/>
          <a:stretch/>
        </p:blipFill>
        <p:spPr>
          <a:xfrm>
            <a:off x="71306" y="1380803"/>
            <a:ext cx="5572369" cy="4149845"/>
          </a:xfrm>
          <a:prstGeom prst="rect">
            <a:avLst/>
          </a:prstGeom>
        </p:spPr>
      </p:pic>
      <p:pic>
        <p:nvPicPr>
          <p:cNvPr id="11" name="Picture 10">
            <a:extLst>
              <a:ext uri="{FF2B5EF4-FFF2-40B4-BE49-F238E27FC236}">
                <a16:creationId xmlns:a16="http://schemas.microsoft.com/office/drawing/2014/main" id="{D9574F8B-4711-2FD2-26C5-A7D498F28C65}"/>
              </a:ext>
            </a:extLst>
          </p:cNvPr>
          <p:cNvPicPr>
            <a:picLocks noChangeAspect="1"/>
          </p:cNvPicPr>
          <p:nvPr/>
        </p:nvPicPr>
        <p:blipFill rotWithShape="1">
          <a:blip r:embed="rId4">
            <a:extLst>
              <a:ext uri="{28A0092B-C50C-407E-A947-70E740481C1C}">
                <a14:useLocalDpi xmlns:a14="http://schemas.microsoft.com/office/drawing/2010/main" val="0"/>
              </a:ext>
            </a:extLst>
          </a:blip>
          <a:srcRect l="3644"/>
          <a:stretch/>
        </p:blipFill>
        <p:spPr>
          <a:xfrm>
            <a:off x="5643675" y="1380803"/>
            <a:ext cx="6466926" cy="4149845"/>
          </a:xfrm>
          <a:prstGeom prst="rect">
            <a:avLst/>
          </a:prstGeom>
        </p:spPr>
      </p:pic>
    </p:spTree>
    <p:extLst>
      <p:ext uri="{BB962C8B-B14F-4D97-AF65-F5344CB8AC3E}">
        <p14:creationId xmlns:p14="http://schemas.microsoft.com/office/powerpoint/2010/main" val="788641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 y="363071"/>
            <a:ext cx="11155680" cy="861774"/>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Milestone 2: Initial data analysis on </a:t>
            </a:r>
            <a:r>
              <a:rPr lang="en-US" sz="2800" dirty="0" err="1">
                <a:solidFill>
                  <a:srgbClr val="0070C0"/>
                </a:solidFill>
                <a:latin typeface="Calibri" charset="0"/>
                <a:ea typeface="Calibri" charset="0"/>
                <a:cs typeface="Calibri" charset="0"/>
              </a:rPr>
              <a:t>SomaLogic</a:t>
            </a:r>
            <a:r>
              <a:rPr lang="en-US" sz="2800" dirty="0">
                <a:solidFill>
                  <a:srgbClr val="0070C0"/>
                </a:solidFill>
                <a:latin typeface="Calibri" charset="0"/>
                <a:ea typeface="Calibri" charset="0"/>
                <a:cs typeface="Calibri" charset="0"/>
              </a:rPr>
              <a:t> outputs</a:t>
            </a:r>
          </a:p>
          <a:p>
            <a:r>
              <a:rPr lang="en-US" sz="2800" i="1" dirty="0">
                <a:solidFill>
                  <a:srgbClr val="0070C0"/>
                </a:solidFill>
                <a:latin typeface="Calibri" charset="0"/>
                <a:ea typeface="Calibri" charset="0"/>
                <a:cs typeface="Calibri" charset="0"/>
              </a:rPr>
              <a:t>DE: KMC-PDAC v. KMC Control</a:t>
            </a:r>
          </a:p>
        </p:txBody>
      </p:sp>
      <p:sp>
        <p:nvSpPr>
          <p:cNvPr id="6" name="Content Placeholder 2"/>
          <p:cNvSpPr txBox="1">
            <a:spLocks/>
          </p:cNvSpPr>
          <p:nvPr/>
        </p:nvSpPr>
        <p:spPr>
          <a:xfrm>
            <a:off x="518160" y="1926671"/>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Current R Pipeline Matches SomaLogic </a:t>
            </a:r>
            <a:r>
              <a:rPr lang="en-US" sz="1800" b="1" dirty="0" err="1">
                <a:solidFill>
                  <a:schemeClr val="bg1"/>
                </a:solidFill>
                <a:ea typeface="Calibri" charset="0"/>
              </a:rPr>
              <a:t>DataDelve</a:t>
            </a:r>
            <a:r>
              <a:rPr lang="en-US" sz="1800" b="1" dirty="0">
                <a:solidFill>
                  <a:schemeClr val="bg1"/>
                </a:solidFill>
                <a:ea typeface="Calibri" charset="0"/>
              </a:rPr>
              <a:t> DE Result </a:t>
            </a:r>
          </a:p>
        </p:txBody>
      </p:sp>
      <p:grpSp>
        <p:nvGrpSpPr>
          <p:cNvPr id="17" name="Group 16">
            <a:extLst>
              <a:ext uri="{FF2B5EF4-FFF2-40B4-BE49-F238E27FC236}">
                <a16:creationId xmlns:a16="http://schemas.microsoft.com/office/drawing/2014/main" id="{41538D27-834D-487E-81F6-35DE129F0F2A}"/>
              </a:ext>
            </a:extLst>
          </p:cNvPr>
          <p:cNvGrpSpPr>
            <a:grpSpLocks noChangeAspect="1"/>
          </p:cNvGrpSpPr>
          <p:nvPr/>
        </p:nvGrpSpPr>
        <p:grpSpPr>
          <a:xfrm>
            <a:off x="8602818" y="441354"/>
            <a:ext cx="274320" cy="274320"/>
            <a:chOff x="3730978" y="1354843"/>
            <a:chExt cx="384829" cy="384829"/>
          </a:xfrm>
        </p:grpSpPr>
        <p:sp>
          <p:nvSpPr>
            <p:cNvPr id="18" name="Oval 17">
              <a:extLst>
                <a:ext uri="{FF2B5EF4-FFF2-40B4-BE49-F238E27FC236}">
                  <a16:creationId xmlns:a16="http://schemas.microsoft.com/office/drawing/2014/main" id="{DC75B44E-7985-44B6-87E9-8B8CEAA27247}"/>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Freeform 8">
              <a:extLst>
                <a:ext uri="{FF2B5EF4-FFF2-40B4-BE49-F238E27FC236}">
                  <a16:creationId xmlns:a16="http://schemas.microsoft.com/office/drawing/2014/main" id="{E296BA86-40F7-4B0B-B67C-4EC982B243FF}"/>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3" name="Picture 2">
            <a:extLst>
              <a:ext uri="{FF2B5EF4-FFF2-40B4-BE49-F238E27FC236}">
                <a16:creationId xmlns:a16="http://schemas.microsoft.com/office/drawing/2014/main" id="{C635C88D-7764-A322-913A-C97865DE7A02}"/>
              </a:ext>
            </a:extLst>
          </p:cNvPr>
          <p:cNvPicPr>
            <a:picLocks noChangeAspect="1"/>
          </p:cNvPicPr>
          <p:nvPr/>
        </p:nvPicPr>
        <p:blipFill rotWithShape="1">
          <a:blip r:embed="rId3">
            <a:extLst>
              <a:ext uri="{28A0092B-C50C-407E-A947-70E740481C1C}">
                <a14:useLocalDpi xmlns:a14="http://schemas.microsoft.com/office/drawing/2010/main" val="0"/>
              </a:ext>
            </a:extLst>
          </a:blip>
          <a:srcRect l="52984" t="13906"/>
          <a:stretch/>
        </p:blipFill>
        <p:spPr>
          <a:xfrm>
            <a:off x="1466044" y="1668349"/>
            <a:ext cx="3535724" cy="4012889"/>
          </a:xfrm>
          <a:prstGeom prst="rect">
            <a:avLst/>
          </a:prstGeom>
        </p:spPr>
      </p:pic>
      <p:sp>
        <p:nvSpPr>
          <p:cNvPr id="7" name="TextBox 6">
            <a:extLst>
              <a:ext uri="{FF2B5EF4-FFF2-40B4-BE49-F238E27FC236}">
                <a16:creationId xmlns:a16="http://schemas.microsoft.com/office/drawing/2014/main" id="{B182970F-4454-A484-B29E-362284E837A4}"/>
              </a:ext>
            </a:extLst>
          </p:cNvPr>
          <p:cNvSpPr txBox="1"/>
          <p:nvPr/>
        </p:nvSpPr>
        <p:spPr>
          <a:xfrm rot="16200000">
            <a:off x="708669" y="3346194"/>
            <a:ext cx="1237751" cy="276999"/>
          </a:xfrm>
          <a:prstGeom prst="rect">
            <a:avLst/>
          </a:prstGeom>
          <a:noFill/>
        </p:spPr>
        <p:txBody>
          <a:bodyPr wrap="square" rtlCol="0">
            <a:spAutoFit/>
          </a:bodyPr>
          <a:lstStyle/>
          <a:p>
            <a:r>
              <a:rPr lang="en-US" sz="1200" dirty="0"/>
              <a:t>-log10(pvalue)</a:t>
            </a:r>
          </a:p>
        </p:txBody>
      </p:sp>
      <p:pic>
        <p:nvPicPr>
          <p:cNvPr id="9" name="Picture 8">
            <a:extLst>
              <a:ext uri="{FF2B5EF4-FFF2-40B4-BE49-F238E27FC236}">
                <a16:creationId xmlns:a16="http://schemas.microsoft.com/office/drawing/2014/main" id="{2A97311C-50C5-FFA4-049D-F77CA955ACAC}"/>
              </a:ext>
            </a:extLst>
          </p:cNvPr>
          <p:cNvPicPr>
            <a:picLocks noChangeAspect="1"/>
          </p:cNvPicPr>
          <p:nvPr/>
        </p:nvPicPr>
        <p:blipFill rotWithShape="1">
          <a:blip r:embed="rId4">
            <a:extLst>
              <a:ext uri="{28A0092B-C50C-407E-A947-70E740481C1C}">
                <a14:useLocalDpi xmlns:a14="http://schemas.microsoft.com/office/drawing/2010/main" val="0"/>
              </a:ext>
            </a:extLst>
          </a:blip>
          <a:srcRect l="42799" t="7756" r="2966" b="26801"/>
          <a:stretch/>
        </p:blipFill>
        <p:spPr>
          <a:xfrm>
            <a:off x="5991497" y="1632272"/>
            <a:ext cx="4181206" cy="4030114"/>
          </a:xfrm>
          <a:prstGeom prst="rect">
            <a:avLst/>
          </a:prstGeom>
        </p:spPr>
      </p:pic>
      <p:sp>
        <p:nvSpPr>
          <p:cNvPr id="11" name="TextBox 10">
            <a:extLst>
              <a:ext uri="{FF2B5EF4-FFF2-40B4-BE49-F238E27FC236}">
                <a16:creationId xmlns:a16="http://schemas.microsoft.com/office/drawing/2014/main" id="{4B5784E7-596D-0191-2B42-AE45B5D4F0A0}"/>
              </a:ext>
            </a:extLst>
          </p:cNvPr>
          <p:cNvSpPr txBox="1"/>
          <p:nvPr/>
        </p:nvSpPr>
        <p:spPr>
          <a:xfrm>
            <a:off x="2661762" y="1355630"/>
            <a:ext cx="1343310" cy="307777"/>
          </a:xfrm>
          <a:prstGeom prst="rect">
            <a:avLst/>
          </a:prstGeom>
          <a:noFill/>
        </p:spPr>
        <p:txBody>
          <a:bodyPr wrap="square" rtlCol="0">
            <a:spAutoFit/>
          </a:bodyPr>
          <a:lstStyle/>
          <a:p>
            <a:r>
              <a:rPr lang="en-US" sz="1400" dirty="0"/>
              <a:t>R Pipeline DE</a:t>
            </a:r>
          </a:p>
        </p:txBody>
      </p:sp>
      <p:sp>
        <p:nvSpPr>
          <p:cNvPr id="12" name="TextBox 11">
            <a:extLst>
              <a:ext uri="{FF2B5EF4-FFF2-40B4-BE49-F238E27FC236}">
                <a16:creationId xmlns:a16="http://schemas.microsoft.com/office/drawing/2014/main" id="{AC8540EE-CB98-73F9-BAFB-21068E18E01F}"/>
              </a:ext>
            </a:extLst>
          </p:cNvPr>
          <p:cNvSpPr txBox="1"/>
          <p:nvPr/>
        </p:nvSpPr>
        <p:spPr>
          <a:xfrm>
            <a:off x="7192422" y="1362110"/>
            <a:ext cx="2337816" cy="307777"/>
          </a:xfrm>
          <a:prstGeom prst="rect">
            <a:avLst/>
          </a:prstGeom>
          <a:noFill/>
        </p:spPr>
        <p:txBody>
          <a:bodyPr wrap="square" rtlCol="0">
            <a:spAutoFit/>
          </a:bodyPr>
          <a:lstStyle/>
          <a:p>
            <a:r>
              <a:rPr lang="en-US" sz="1400" dirty="0"/>
              <a:t>SomaLogic </a:t>
            </a:r>
            <a:r>
              <a:rPr lang="en-US" sz="1400" dirty="0" err="1"/>
              <a:t>DataDelve</a:t>
            </a:r>
            <a:r>
              <a:rPr lang="en-US" sz="1400" dirty="0"/>
              <a:t> DE</a:t>
            </a:r>
          </a:p>
        </p:txBody>
      </p:sp>
    </p:spTree>
    <p:extLst>
      <p:ext uri="{BB962C8B-B14F-4D97-AF65-F5344CB8AC3E}">
        <p14:creationId xmlns:p14="http://schemas.microsoft.com/office/powerpoint/2010/main" val="3198749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10" name="TextBox 9">
            <a:extLst>
              <a:ext uri="{FF2B5EF4-FFF2-40B4-BE49-F238E27FC236}">
                <a16:creationId xmlns:a16="http://schemas.microsoft.com/office/drawing/2014/main" id="{26F9599F-FFF6-44E7-85AC-FBF25C027634}"/>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mouse</a:t>
            </a:r>
            <a:r>
              <a:rPr lang="en-US" sz="3200" dirty="0">
                <a:solidFill>
                  <a:srgbClr val="0070C0"/>
                </a:solidFill>
                <a:latin typeface="Calibri" charset="0"/>
                <a:ea typeface="Calibri" charset="0"/>
                <a:cs typeface="Calibri" charset="0"/>
              </a:rPr>
              <a:t> samples</a:t>
            </a:r>
          </a:p>
        </p:txBody>
      </p:sp>
      <p:grpSp>
        <p:nvGrpSpPr>
          <p:cNvPr id="11" name="Group 10">
            <a:extLst>
              <a:ext uri="{FF2B5EF4-FFF2-40B4-BE49-F238E27FC236}">
                <a16:creationId xmlns:a16="http://schemas.microsoft.com/office/drawing/2014/main" id="{87ED3930-E508-498F-8788-581314475BC7}"/>
              </a:ext>
            </a:extLst>
          </p:cNvPr>
          <p:cNvGrpSpPr>
            <a:grpSpLocks noChangeAspect="1"/>
          </p:cNvGrpSpPr>
          <p:nvPr/>
        </p:nvGrpSpPr>
        <p:grpSpPr>
          <a:xfrm>
            <a:off x="11432177" y="983360"/>
            <a:ext cx="274320" cy="274320"/>
            <a:chOff x="3730978" y="1354843"/>
            <a:chExt cx="384829" cy="384829"/>
          </a:xfrm>
        </p:grpSpPr>
        <p:sp>
          <p:nvSpPr>
            <p:cNvPr id="12" name="Oval 11">
              <a:extLst>
                <a:ext uri="{FF2B5EF4-FFF2-40B4-BE49-F238E27FC236}">
                  <a16:creationId xmlns:a16="http://schemas.microsoft.com/office/drawing/2014/main" id="{648E302D-8BC9-473C-8A86-9D8E33709A2D}"/>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Freeform 8">
              <a:extLst>
                <a:ext uri="{FF2B5EF4-FFF2-40B4-BE49-F238E27FC236}">
                  <a16:creationId xmlns:a16="http://schemas.microsoft.com/office/drawing/2014/main" id="{865BEED8-7C50-4273-A982-8258432BEBCB}"/>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6" name="TextBox 15">
            <a:extLst>
              <a:ext uri="{FF2B5EF4-FFF2-40B4-BE49-F238E27FC236}">
                <a16:creationId xmlns:a16="http://schemas.microsoft.com/office/drawing/2014/main" id="{E99AAB7C-E7CE-43AF-9039-DDD05C9CF34F}"/>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Mouse</a:t>
            </a:r>
          </a:p>
        </p:txBody>
      </p:sp>
      <p:pic>
        <p:nvPicPr>
          <p:cNvPr id="7" name="Picture 6">
            <a:extLst>
              <a:ext uri="{FF2B5EF4-FFF2-40B4-BE49-F238E27FC236}">
                <a16:creationId xmlns:a16="http://schemas.microsoft.com/office/drawing/2014/main" id="{D036BBCE-1E9E-4F02-B48F-19110D046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61" y="1720241"/>
            <a:ext cx="11026169" cy="3548831"/>
          </a:xfrm>
          <a:prstGeom prst="rect">
            <a:avLst/>
          </a:prstGeom>
        </p:spPr>
      </p:pic>
    </p:spTree>
    <p:extLst>
      <p:ext uri="{BB962C8B-B14F-4D97-AF65-F5344CB8AC3E}">
        <p14:creationId xmlns:p14="http://schemas.microsoft.com/office/powerpoint/2010/main" val="377930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10" name="TextBox 9">
            <a:extLst>
              <a:ext uri="{FF2B5EF4-FFF2-40B4-BE49-F238E27FC236}">
                <a16:creationId xmlns:a16="http://schemas.microsoft.com/office/drawing/2014/main" id="{26F9599F-FFF6-44E7-85AC-FBF25C027634}"/>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mouse</a:t>
            </a:r>
            <a:r>
              <a:rPr lang="en-US" sz="3200" dirty="0">
                <a:solidFill>
                  <a:srgbClr val="0070C0"/>
                </a:solidFill>
                <a:latin typeface="Calibri" charset="0"/>
                <a:ea typeface="Calibri" charset="0"/>
                <a:cs typeface="Calibri" charset="0"/>
              </a:rPr>
              <a:t> samples</a:t>
            </a:r>
          </a:p>
        </p:txBody>
      </p:sp>
      <p:grpSp>
        <p:nvGrpSpPr>
          <p:cNvPr id="11" name="Group 10">
            <a:extLst>
              <a:ext uri="{FF2B5EF4-FFF2-40B4-BE49-F238E27FC236}">
                <a16:creationId xmlns:a16="http://schemas.microsoft.com/office/drawing/2014/main" id="{87ED3930-E508-498F-8788-581314475BC7}"/>
              </a:ext>
            </a:extLst>
          </p:cNvPr>
          <p:cNvGrpSpPr>
            <a:grpSpLocks noChangeAspect="1"/>
          </p:cNvGrpSpPr>
          <p:nvPr/>
        </p:nvGrpSpPr>
        <p:grpSpPr>
          <a:xfrm>
            <a:off x="11432177" y="983360"/>
            <a:ext cx="274320" cy="274320"/>
            <a:chOff x="3730978" y="1354843"/>
            <a:chExt cx="384829" cy="384829"/>
          </a:xfrm>
        </p:grpSpPr>
        <p:sp>
          <p:nvSpPr>
            <p:cNvPr id="12" name="Oval 11">
              <a:extLst>
                <a:ext uri="{FF2B5EF4-FFF2-40B4-BE49-F238E27FC236}">
                  <a16:creationId xmlns:a16="http://schemas.microsoft.com/office/drawing/2014/main" id="{648E302D-8BC9-473C-8A86-9D8E33709A2D}"/>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Freeform 8">
              <a:extLst>
                <a:ext uri="{FF2B5EF4-FFF2-40B4-BE49-F238E27FC236}">
                  <a16:creationId xmlns:a16="http://schemas.microsoft.com/office/drawing/2014/main" id="{865BEED8-7C50-4273-A982-8258432BEBCB}"/>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pic>
        <p:nvPicPr>
          <p:cNvPr id="5" name="Picture 4">
            <a:extLst>
              <a:ext uri="{FF2B5EF4-FFF2-40B4-BE49-F238E27FC236}">
                <a16:creationId xmlns:a16="http://schemas.microsoft.com/office/drawing/2014/main" id="{0F232AEF-8CB1-44DC-A70F-FDA634FD4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195" y="1859167"/>
            <a:ext cx="4434097" cy="3800655"/>
          </a:xfrm>
          <a:prstGeom prst="rect">
            <a:avLst/>
          </a:prstGeom>
        </p:spPr>
      </p:pic>
      <p:pic>
        <p:nvPicPr>
          <p:cNvPr id="8" name="Picture 7">
            <a:extLst>
              <a:ext uri="{FF2B5EF4-FFF2-40B4-BE49-F238E27FC236}">
                <a16:creationId xmlns:a16="http://schemas.microsoft.com/office/drawing/2014/main" id="{F3339DC7-0477-4CDD-B220-5FFDEDE55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517" y="1859167"/>
            <a:ext cx="4434097" cy="3800655"/>
          </a:xfrm>
          <a:prstGeom prst="rect">
            <a:avLst/>
          </a:prstGeom>
        </p:spPr>
      </p:pic>
      <p:sp>
        <p:nvSpPr>
          <p:cNvPr id="14" name="TextBox 13">
            <a:extLst>
              <a:ext uri="{FF2B5EF4-FFF2-40B4-BE49-F238E27FC236}">
                <a16:creationId xmlns:a16="http://schemas.microsoft.com/office/drawing/2014/main" id="{CEB36305-F4BF-45EE-9280-E1482F332363}"/>
              </a:ext>
            </a:extLst>
          </p:cNvPr>
          <p:cNvSpPr txBox="1"/>
          <p:nvPr/>
        </p:nvSpPr>
        <p:spPr>
          <a:xfrm>
            <a:off x="1408386" y="1520614"/>
            <a:ext cx="3789820" cy="338554"/>
          </a:xfrm>
          <a:prstGeom prst="rect">
            <a:avLst/>
          </a:prstGeom>
          <a:noFill/>
        </p:spPr>
        <p:txBody>
          <a:bodyPr wrap="none" rtlCol="0">
            <a:spAutoFit/>
          </a:bodyPr>
          <a:lstStyle/>
          <a:p>
            <a:r>
              <a:rPr lang="en-US" dirty="0"/>
              <a:t>Intra-protein across samples correlation</a:t>
            </a:r>
          </a:p>
        </p:txBody>
      </p:sp>
      <p:sp>
        <p:nvSpPr>
          <p:cNvPr id="15" name="TextBox 14">
            <a:extLst>
              <a:ext uri="{FF2B5EF4-FFF2-40B4-BE49-F238E27FC236}">
                <a16:creationId xmlns:a16="http://schemas.microsoft.com/office/drawing/2014/main" id="{7E09DD70-1552-4D41-92A8-7A80047861E0}"/>
              </a:ext>
            </a:extLst>
          </p:cNvPr>
          <p:cNvSpPr txBox="1"/>
          <p:nvPr/>
        </p:nvSpPr>
        <p:spPr>
          <a:xfrm>
            <a:off x="6868510" y="1520614"/>
            <a:ext cx="3789820" cy="338554"/>
          </a:xfrm>
          <a:prstGeom prst="rect">
            <a:avLst/>
          </a:prstGeom>
          <a:noFill/>
        </p:spPr>
        <p:txBody>
          <a:bodyPr wrap="none" rtlCol="0">
            <a:spAutoFit/>
          </a:bodyPr>
          <a:lstStyle/>
          <a:p>
            <a:r>
              <a:rPr lang="en-US" dirty="0"/>
              <a:t>Intra-sample across proteins correlation</a:t>
            </a:r>
          </a:p>
        </p:txBody>
      </p:sp>
      <p:sp>
        <p:nvSpPr>
          <p:cNvPr id="16" name="TextBox 15">
            <a:extLst>
              <a:ext uri="{FF2B5EF4-FFF2-40B4-BE49-F238E27FC236}">
                <a16:creationId xmlns:a16="http://schemas.microsoft.com/office/drawing/2014/main" id="{E99AAB7C-E7CE-43AF-9039-DDD05C9CF34F}"/>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Mouse</a:t>
            </a:r>
          </a:p>
        </p:txBody>
      </p:sp>
    </p:spTree>
    <p:extLst>
      <p:ext uri="{BB962C8B-B14F-4D97-AF65-F5344CB8AC3E}">
        <p14:creationId xmlns:p14="http://schemas.microsoft.com/office/powerpoint/2010/main" val="29086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8160" y="1820655"/>
            <a:ext cx="11155680" cy="24022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10000"/>
              </a:lnSpc>
              <a:spcBef>
                <a:spcPts val="1000"/>
              </a:spcBef>
              <a:spcAft>
                <a:spcPts val="0"/>
              </a:spcAft>
              <a:buClr>
                <a:srgbClr val="00B0F0"/>
              </a:buClr>
              <a:buNone/>
            </a:pPr>
            <a:endParaRPr lang="en-US" sz="1800" dirty="0">
              <a:solidFill>
                <a:schemeClr val="tx1">
                  <a:lumMod val="75000"/>
                  <a:lumOff val="25000"/>
                </a:schemeClr>
              </a:solidFill>
            </a:endParaRPr>
          </a:p>
        </p:txBody>
      </p:sp>
      <p:sp>
        <p:nvSpPr>
          <p:cNvPr id="4" name="TextBox 3">
            <a:extLst>
              <a:ext uri="{FF2B5EF4-FFF2-40B4-BE49-F238E27FC236}">
                <a16:creationId xmlns:a16="http://schemas.microsoft.com/office/drawing/2014/main" id="{C55D61AA-F63F-F544-8D7D-5ED0A8AA0110}"/>
              </a:ext>
            </a:extLst>
          </p:cNvPr>
          <p:cNvSpPr txBox="1"/>
          <p:nvPr/>
        </p:nvSpPr>
        <p:spPr>
          <a:xfrm>
            <a:off x="413657" y="5817694"/>
            <a:ext cx="11155680" cy="369332"/>
          </a:xfrm>
          <a:prstGeom prst="rect">
            <a:avLst/>
          </a:prstGeom>
          <a:solidFill>
            <a:schemeClr val="bg1">
              <a:lumMod val="50000"/>
            </a:schemeClr>
          </a:solidFill>
        </p:spPr>
        <p:txBody>
          <a:bodyPr wrap="square" lIns="45720" tIns="45720" rIns="45720" bIns="45720" rtlCol="0">
            <a:spAutoFit/>
          </a:bodyPr>
          <a:lstStyle/>
          <a:p>
            <a:pPr algn="ctr"/>
            <a:r>
              <a:rPr lang="en-US" sz="1800" b="1" dirty="0">
                <a:solidFill>
                  <a:schemeClr val="bg1"/>
                </a:solidFill>
                <a:ea typeface="Calibri" charset="0"/>
              </a:rPr>
              <a:t>Seer MS and SomaLogic Assay Have Low Intensity Correlation for </a:t>
            </a:r>
            <a:r>
              <a:rPr lang="en-US" sz="1800" b="1" i="1" dirty="0">
                <a:solidFill>
                  <a:schemeClr val="bg1"/>
                </a:solidFill>
                <a:ea typeface="Calibri" charset="0"/>
              </a:rPr>
              <a:t>Human</a:t>
            </a:r>
          </a:p>
        </p:txBody>
      </p:sp>
      <p:sp>
        <p:nvSpPr>
          <p:cNvPr id="9" name="TextBox 8">
            <a:extLst>
              <a:ext uri="{FF2B5EF4-FFF2-40B4-BE49-F238E27FC236}">
                <a16:creationId xmlns:a16="http://schemas.microsoft.com/office/drawing/2014/main" id="{F73BA32C-5022-4447-AB9F-76D25B1D26AE}"/>
              </a:ext>
            </a:extLst>
          </p:cNvPr>
          <p:cNvSpPr txBox="1"/>
          <p:nvPr/>
        </p:nvSpPr>
        <p:spPr>
          <a:xfrm>
            <a:off x="518160" y="363071"/>
            <a:ext cx="11155680" cy="984885"/>
          </a:xfrm>
          <a:prstGeom prst="rect">
            <a:avLst/>
          </a:prstGeom>
          <a:noFill/>
        </p:spPr>
        <p:txBody>
          <a:bodyPr wrap="square" lIns="0" tIns="0" rIns="0" bIns="0" rtlCol="0">
            <a:spAutoFit/>
          </a:bodyPr>
          <a:lstStyle/>
          <a:p>
            <a:r>
              <a:rPr lang="en-US" sz="3200" dirty="0">
                <a:solidFill>
                  <a:srgbClr val="0070C0"/>
                </a:solidFill>
                <a:latin typeface="Calibri" charset="0"/>
                <a:ea typeface="Calibri" charset="0"/>
                <a:cs typeface="Calibri" charset="0"/>
              </a:rPr>
              <a:t>Milestone 4/7: Degree of agreement between quantitative outputs (Intensity correlation) for </a:t>
            </a:r>
            <a:r>
              <a:rPr lang="en-US" sz="3200" b="1" dirty="0">
                <a:solidFill>
                  <a:srgbClr val="0070C0"/>
                </a:solidFill>
                <a:latin typeface="Calibri" charset="0"/>
                <a:ea typeface="Calibri" charset="0"/>
                <a:cs typeface="Calibri" charset="0"/>
              </a:rPr>
              <a:t>human</a:t>
            </a:r>
            <a:r>
              <a:rPr lang="en-US" sz="3200" dirty="0">
                <a:solidFill>
                  <a:srgbClr val="0070C0"/>
                </a:solidFill>
                <a:latin typeface="Calibri" charset="0"/>
                <a:ea typeface="Calibri" charset="0"/>
                <a:cs typeface="Calibri" charset="0"/>
              </a:rPr>
              <a:t> samples</a:t>
            </a:r>
          </a:p>
        </p:txBody>
      </p:sp>
      <p:grpSp>
        <p:nvGrpSpPr>
          <p:cNvPr id="10" name="Group 9">
            <a:extLst>
              <a:ext uri="{FF2B5EF4-FFF2-40B4-BE49-F238E27FC236}">
                <a16:creationId xmlns:a16="http://schemas.microsoft.com/office/drawing/2014/main" id="{75BEBFB0-4225-441F-9F98-099EB683250D}"/>
              </a:ext>
            </a:extLst>
          </p:cNvPr>
          <p:cNvGrpSpPr>
            <a:grpSpLocks noChangeAspect="1"/>
          </p:cNvGrpSpPr>
          <p:nvPr/>
        </p:nvGrpSpPr>
        <p:grpSpPr>
          <a:xfrm>
            <a:off x="11432177" y="983360"/>
            <a:ext cx="274320" cy="274320"/>
            <a:chOff x="3730978" y="1354843"/>
            <a:chExt cx="384829" cy="384829"/>
          </a:xfrm>
        </p:grpSpPr>
        <p:sp>
          <p:nvSpPr>
            <p:cNvPr id="11" name="Oval 10">
              <a:extLst>
                <a:ext uri="{FF2B5EF4-FFF2-40B4-BE49-F238E27FC236}">
                  <a16:creationId xmlns:a16="http://schemas.microsoft.com/office/drawing/2014/main" id="{D94D778E-5E84-471C-B896-39754E52D485}"/>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Freeform 8">
              <a:extLst>
                <a:ext uri="{FF2B5EF4-FFF2-40B4-BE49-F238E27FC236}">
                  <a16:creationId xmlns:a16="http://schemas.microsoft.com/office/drawing/2014/main" id="{5F58416A-D04D-4F85-B71B-926DCBD277AE}"/>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5" name="TextBox 14">
            <a:extLst>
              <a:ext uri="{FF2B5EF4-FFF2-40B4-BE49-F238E27FC236}">
                <a16:creationId xmlns:a16="http://schemas.microsoft.com/office/drawing/2014/main" id="{A09FFA70-4A25-4559-9BE8-3B96820C6635}"/>
              </a:ext>
            </a:extLst>
          </p:cNvPr>
          <p:cNvSpPr txBox="1"/>
          <p:nvPr/>
        </p:nvSpPr>
        <p:spPr>
          <a:xfrm>
            <a:off x="1408386" y="1520614"/>
            <a:ext cx="3789820" cy="338554"/>
          </a:xfrm>
          <a:prstGeom prst="rect">
            <a:avLst/>
          </a:prstGeom>
          <a:noFill/>
        </p:spPr>
        <p:txBody>
          <a:bodyPr wrap="none" rtlCol="0">
            <a:spAutoFit/>
          </a:bodyPr>
          <a:lstStyle/>
          <a:p>
            <a:r>
              <a:rPr lang="en-US" dirty="0"/>
              <a:t>Intra-protein across samples correlation</a:t>
            </a:r>
          </a:p>
        </p:txBody>
      </p:sp>
      <p:sp>
        <p:nvSpPr>
          <p:cNvPr id="16" name="TextBox 15">
            <a:extLst>
              <a:ext uri="{FF2B5EF4-FFF2-40B4-BE49-F238E27FC236}">
                <a16:creationId xmlns:a16="http://schemas.microsoft.com/office/drawing/2014/main" id="{8F5C9C7F-A381-480F-9073-D62E7EDD5F38}"/>
              </a:ext>
            </a:extLst>
          </p:cNvPr>
          <p:cNvSpPr txBox="1"/>
          <p:nvPr/>
        </p:nvSpPr>
        <p:spPr>
          <a:xfrm>
            <a:off x="6868510" y="1520614"/>
            <a:ext cx="3789820" cy="338554"/>
          </a:xfrm>
          <a:prstGeom prst="rect">
            <a:avLst/>
          </a:prstGeom>
          <a:noFill/>
        </p:spPr>
        <p:txBody>
          <a:bodyPr wrap="none" rtlCol="0">
            <a:spAutoFit/>
          </a:bodyPr>
          <a:lstStyle/>
          <a:p>
            <a:r>
              <a:rPr lang="en-US" dirty="0"/>
              <a:t>Intra-sample across proteins correlation</a:t>
            </a:r>
          </a:p>
        </p:txBody>
      </p:sp>
      <p:pic>
        <p:nvPicPr>
          <p:cNvPr id="3" name="Picture 2">
            <a:extLst>
              <a:ext uri="{FF2B5EF4-FFF2-40B4-BE49-F238E27FC236}">
                <a16:creationId xmlns:a16="http://schemas.microsoft.com/office/drawing/2014/main" id="{39A89DBC-BB74-4B5F-8D1A-8A28FF601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68" y="1867703"/>
            <a:ext cx="4434584" cy="3801071"/>
          </a:xfrm>
          <a:prstGeom prst="rect">
            <a:avLst/>
          </a:prstGeom>
        </p:spPr>
      </p:pic>
      <p:pic>
        <p:nvPicPr>
          <p:cNvPr id="7" name="Picture 6">
            <a:extLst>
              <a:ext uri="{FF2B5EF4-FFF2-40B4-BE49-F238E27FC236}">
                <a16:creationId xmlns:a16="http://schemas.microsoft.com/office/drawing/2014/main" id="{C1E2AAC3-886C-4D3A-98CF-F368625C9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929" y="1867703"/>
            <a:ext cx="4434584" cy="3801071"/>
          </a:xfrm>
          <a:prstGeom prst="rect">
            <a:avLst/>
          </a:prstGeom>
        </p:spPr>
      </p:pic>
    </p:spTree>
    <p:extLst>
      <p:ext uri="{BB962C8B-B14F-4D97-AF65-F5344CB8AC3E}">
        <p14:creationId xmlns:p14="http://schemas.microsoft.com/office/powerpoint/2010/main" val="83159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77" y="114877"/>
            <a:ext cx="11667997"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The </a:t>
            </a:r>
            <a:r>
              <a:rPr lang="en-US" sz="2800" dirty="0" err="1">
                <a:solidFill>
                  <a:srgbClr val="0070C0"/>
                </a:solidFill>
                <a:latin typeface="Calibri" charset="0"/>
                <a:ea typeface="Calibri" charset="0"/>
                <a:cs typeface="Calibri" charset="0"/>
              </a:rPr>
              <a:t>SomaScan</a:t>
            </a:r>
            <a:r>
              <a:rPr lang="en-US" sz="2800" dirty="0">
                <a:solidFill>
                  <a:srgbClr val="0070C0"/>
                </a:solidFill>
                <a:latin typeface="Calibri" charset="0"/>
                <a:ea typeface="Calibri" charset="0"/>
                <a:cs typeface="Calibri" charset="0"/>
              </a:rPr>
              <a:t> Platform Workflow (Typically Plasma or Serum as Input Material)</a:t>
            </a:r>
            <a:endParaRPr lang="en-US" sz="2800" i="1" dirty="0">
              <a:solidFill>
                <a:srgbClr val="0070C0"/>
              </a:solidFill>
              <a:latin typeface="Calibri" charset="0"/>
              <a:ea typeface="Calibri" charset="0"/>
              <a:cs typeface="Calibri" charset="0"/>
            </a:endParaRPr>
          </a:p>
        </p:txBody>
      </p:sp>
      <p:pic>
        <p:nvPicPr>
          <p:cNvPr id="3" name="Picture 2">
            <a:extLst>
              <a:ext uri="{FF2B5EF4-FFF2-40B4-BE49-F238E27FC236}">
                <a16:creationId xmlns:a16="http://schemas.microsoft.com/office/drawing/2014/main" id="{01DA860E-DC98-42A5-BBC8-4037E973DE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5806" y="1031966"/>
            <a:ext cx="11083166" cy="5085219"/>
          </a:xfrm>
          <a:prstGeom prst="rect">
            <a:avLst/>
          </a:prstGeom>
        </p:spPr>
      </p:pic>
      <p:sp>
        <p:nvSpPr>
          <p:cNvPr id="4" name="TextBox 3">
            <a:extLst>
              <a:ext uri="{FF2B5EF4-FFF2-40B4-BE49-F238E27FC236}">
                <a16:creationId xmlns:a16="http://schemas.microsoft.com/office/drawing/2014/main" id="{F5C57C13-8274-4790-A39B-3EC88602D5F9}"/>
              </a:ext>
            </a:extLst>
          </p:cNvPr>
          <p:cNvSpPr txBox="1"/>
          <p:nvPr/>
        </p:nvSpPr>
        <p:spPr>
          <a:xfrm>
            <a:off x="5103223" y="3428999"/>
            <a:ext cx="1441268" cy="646331"/>
          </a:xfrm>
          <a:prstGeom prst="rect">
            <a:avLst/>
          </a:prstGeom>
          <a:solidFill>
            <a:schemeClr val="bg1"/>
          </a:solidFill>
        </p:spPr>
        <p:txBody>
          <a:bodyPr wrap="square" rtlCol="0">
            <a:spAutoFit/>
          </a:bodyPr>
          <a:lstStyle/>
          <a:p>
            <a:pPr algn="ctr"/>
            <a:r>
              <a:rPr lang="en-US" sz="1800" dirty="0"/>
              <a:t>Streptavidin Beads</a:t>
            </a:r>
          </a:p>
        </p:txBody>
      </p:sp>
      <p:sp>
        <p:nvSpPr>
          <p:cNvPr id="6" name="TextBox 5">
            <a:extLst>
              <a:ext uri="{FF2B5EF4-FFF2-40B4-BE49-F238E27FC236}">
                <a16:creationId xmlns:a16="http://schemas.microsoft.com/office/drawing/2014/main" id="{FF657278-6A9A-404B-A285-CA2E3684844E}"/>
              </a:ext>
            </a:extLst>
          </p:cNvPr>
          <p:cNvSpPr txBox="1"/>
          <p:nvPr/>
        </p:nvSpPr>
        <p:spPr>
          <a:xfrm>
            <a:off x="1928949" y="3370217"/>
            <a:ext cx="1377300" cy="369332"/>
          </a:xfrm>
          <a:prstGeom prst="rect">
            <a:avLst/>
          </a:prstGeom>
          <a:solidFill>
            <a:schemeClr val="bg1"/>
          </a:solidFill>
        </p:spPr>
        <p:txBody>
          <a:bodyPr wrap="none" rtlCol="0">
            <a:spAutoFit/>
          </a:bodyPr>
          <a:lstStyle/>
          <a:p>
            <a:r>
              <a:rPr lang="en-US" sz="1800" dirty="0" err="1"/>
              <a:t>SOMAmers</a:t>
            </a:r>
            <a:endParaRPr lang="en-US" sz="1800" dirty="0"/>
          </a:p>
        </p:txBody>
      </p:sp>
      <p:sp>
        <p:nvSpPr>
          <p:cNvPr id="7" name="TextBox 6">
            <a:extLst>
              <a:ext uri="{FF2B5EF4-FFF2-40B4-BE49-F238E27FC236}">
                <a16:creationId xmlns:a16="http://schemas.microsoft.com/office/drawing/2014/main" id="{4DC9E093-4460-4C67-B189-BD352E2A7C12}"/>
              </a:ext>
            </a:extLst>
          </p:cNvPr>
          <p:cNvSpPr txBox="1"/>
          <p:nvPr/>
        </p:nvSpPr>
        <p:spPr>
          <a:xfrm>
            <a:off x="636852" y="3469973"/>
            <a:ext cx="1031051" cy="369332"/>
          </a:xfrm>
          <a:prstGeom prst="rect">
            <a:avLst/>
          </a:prstGeom>
          <a:solidFill>
            <a:schemeClr val="bg1"/>
          </a:solidFill>
        </p:spPr>
        <p:txBody>
          <a:bodyPr wrap="none" rtlCol="0">
            <a:spAutoFit/>
          </a:bodyPr>
          <a:lstStyle/>
          <a:p>
            <a:r>
              <a:rPr lang="en-US" sz="1800" dirty="0"/>
              <a:t>Proteins</a:t>
            </a:r>
          </a:p>
        </p:txBody>
      </p:sp>
      <p:sp>
        <p:nvSpPr>
          <p:cNvPr id="19" name="Rectangle 18">
            <a:extLst>
              <a:ext uri="{FF2B5EF4-FFF2-40B4-BE49-F238E27FC236}">
                <a16:creationId xmlns:a16="http://schemas.microsoft.com/office/drawing/2014/main" id="{B94BF7C2-DCCC-471E-B11D-D387C3BD3A88}"/>
              </a:ext>
            </a:extLst>
          </p:cNvPr>
          <p:cNvSpPr/>
          <p:nvPr/>
        </p:nvSpPr>
        <p:spPr bwMode="auto">
          <a:xfrm>
            <a:off x="2991394" y="1946366"/>
            <a:ext cx="875741" cy="2350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FC1477-8AAE-4701-8940-FA971155A900}"/>
              </a:ext>
            </a:extLst>
          </p:cNvPr>
          <p:cNvSpPr/>
          <p:nvPr/>
        </p:nvSpPr>
        <p:spPr bwMode="auto">
          <a:xfrm>
            <a:off x="5917389" y="1946366"/>
            <a:ext cx="875741" cy="2350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a16="http://schemas.microsoft.com/office/drawing/2014/main" id="{98E09061-DDFB-45C1-A578-A2B65AD0063B}"/>
              </a:ext>
            </a:extLst>
          </p:cNvPr>
          <p:cNvSpPr/>
          <p:nvPr/>
        </p:nvSpPr>
        <p:spPr bwMode="auto">
          <a:xfrm>
            <a:off x="8271052" y="1983009"/>
            <a:ext cx="1121142" cy="2092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2C3F02CE-F97E-443D-8947-D8089617E77C}"/>
              </a:ext>
            </a:extLst>
          </p:cNvPr>
          <p:cNvSpPr/>
          <p:nvPr/>
        </p:nvSpPr>
        <p:spPr bwMode="auto">
          <a:xfrm>
            <a:off x="8162245" y="2290485"/>
            <a:ext cx="1229949" cy="2092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2658AF51-DBC6-43DB-9207-7DA77D70524B}"/>
              </a:ext>
            </a:extLst>
          </p:cNvPr>
          <p:cNvSpPr/>
          <p:nvPr/>
        </p:nvSpPr>
        <p:spPr bwMode="auto">
          <a:xfrm>
            <a:off x="3132453" y="4968606"/>
            <a:ext cx="875741" cy="2350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127019D5-D381-4899-93D6-268F54934C08}"/>
              </a:ext>
            </a:extLst>
          </p:cNvPr>
          <p:cNvSpPr/>
          <p:nvPr/>
        </p:nvSpPr>
        <p:spPr bwMode="auto">
          <a:xfrm>
            <a:off x="5167459" y="4839276"/>
            <a:ext cx="875741" cy="3328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366F32FC-B720-4A62-BD60-53B869D8CF67}"/>
              </a:ext>
            </a:extLst>
          </p:cNvPr>
          <p:cNvSpPr/>
          <p:nvPr/>
        </p:nvSpPr>
        <p:spPr bwMode="auto">
          <a:xfrm>
            <a:off x="7871555" y="4860364"/>
            <a:ext cx="875741" cy="3328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6" name="Rectangle 25">
            <a:extLst>
              <a:ext uri="{FF2B5EF4-FFF2-40B4-BE49-F238E27FC236}">
                <a16:creationId xmlns:a16="http://schemas.microsoft.com/office/drawing/2014/main" id="{C6570A5B-E261-45DB-B505-671949F8E1C0}"/>
              </a:ext>
            </a:extLst>
          </p:cNvPr>
          <p:cNvSpPr/>
          <p:nvPr/>
        </p:nvSpPr>
        <p:spPr bwMode="auto">
          <a:xfrm>
            <a:off x="9485010" y="3147207"/>
            <a:ext cx="437870" cy="109874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7" name="Rectangle 26">
            <a:extLst>
              <a:ext uri="{FF2B5EF4-FFF2-40B4-BE49-F238E27FC236}">
                <a16:creationId xmlns:a16="http://schemas.microsoft.com/office/drawing/2014/main" id="{5F223B26-F632-4E01-9299-43728342B8F4}"/>
              </a:ext>
            </a:extLst>
          </p:cNvPr>
          <p:cNvSpPr/>
          <p:nvPr/>
        </p:nvSpPr>
        <p:spPr bwMode="auto">
          <a:xfrm>
            <a:off x="10432802" y="3574477"/>
            <a:ext cx="646330" cy="7759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0F0D2113-7189-4394-9C7F-DE04178E419A}"/>
              </a:ext>
            </a:extLst>
          </p:cNvPr>
          <p:cNvSpPr/>
          <p:nvPr/>
        </p:nvSpPr>
        <p:spPr bwMode="auto">
          <a:xfrm>
            <a:off x="10532950" y="3491743"/>
            <a:ext cx="296158" cy="34845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F84DFB55-000B-41B1-A27D-D25BD4AC6563}"/>
              </a:ext>
            </a:extLst>
          </p:cNvPr>
          <p:cNvSpPr txBox="1"/>
          <p:nvPr/>
        </p:nvSpPr>
        <p:spPr>
          <a:xfrm rot="5400000">
            <a:off x="10707002" y="3377640"/>
            <a:ext cx="1927103" cy="923330"/>
          </a:xfrm>
          <a:prstGeom prst="rect">
            <a:avLst/>
          </a:prstGeom>
          <a:solidFill>
            <a:schemeClr val="bg1"/>
          </a:solidFill>
        </p:spPr>
        <p:txBody>
          <a:bodyPr wrap="square" rtlCol="0">
            <a:spAutoFit/>
          </a:bodyPr>
          <a:lstStyle/>
          <a:p>
            <a:pPr algn="ctr"/>
            <a:r>
              <a:rPr lang="en-US" sz="1800" dirty="0"/>
              <a:t>Wash away unbound </a:t>
            </a:r>
            <a:r>
              <a:rPr lang="en-US" sz="1800" dirty="0" err="1"/>
              <a:t>SOMAmers</a:t>
            </a:r>
            <a:endParaRPr lang="en-US" sz="1800" dirty="0"/>
          </a:p>
        </p:txBody>
      </p:sp>
      <p:sp>
        <p:nvSpPr>
          <p:cNvPr id="30" name="TextBox 29">
            <a:extLst>
              <a:ext uri="{FF2B5EF4-FFF2-40B4-BE49-F238E27FC236}">
                <a16:creationId xmlns:a16="http://schemas.microsoft.com/office/drawing/2014/main" id="{FED27303-579E-4DD0-88EF-6A270817B505}"/>
              </a:ext>
            </a:extLst>
          </p:cNvPr>
          <p:cNvSpPr txBox="1"/>
          <p:nvPr/>
        </p:nvSpPr>
        <p:spPr>
          <a:xfrm rot="5400000">
            <a:off x="8592481" y="3494313"/>
            <a:ext cx="1927103" cy="646331"/>
          </a:xfrm>
          <a:prstGeom prst="rect">
            <a:avLst/>
          </a:prstGeom>
          <a:noFill/>
        </p:spPr>
        <p:txBody>
          <a:bodyPr wrap="square" rtlCol="0">
            <a:spAutoFit/>
          </a:bodyPr>
          <a:lstStyle/>
          <a:p>
            <a:pPr algn="ctr"/>
            <a:r>
              <a:rPr lang="en-US" sz="1800" dirty="0"/>
              <a:t>Polyanionic</a:t>
            </a:r>
          </a:p>
          <a:p>
            <a:pPr algn="ctr"/>
            <a:r>
              <a:rPr lang="en-US" sz="1800" dirty="0"/>
              <a:t>competitors</a:t>
            </a:r>
          </a:p>
        </p:txBody>
      </p:sp>
      <p:sp>
        <p:nvSpPr>
          <p:cNvPr id="31" name="TextBox 30">
            <a:extLst>
              <a:ext uri="{FF2B5EF4-FFF2-40B4-BE49-F238E27FC236}">
                <a16:creationId xmlns:a16="http://schemas.microsoft.com/office/drawing/2014/main" id="{4ED90775-24A7-454B-B5B4-42AC2415A1C7}"/>
              </a:ext>
            </a:extLst>
          </p:cNvPr>
          <p:cNvSpPr txBox="1"/>
          <p:nvPr/>
        </p:nvSpPr>
        <p:spPr>
          <a:xfrm>
            <a:off x="7976260" y="2210421"/>
            <a:ext cx="1710725" cy="369332"/>
          </a:xfrm>
          <a:prstGeom prst="rect">
            <a:avLst/>
          </a:prstGeom>
          <a:noFill/>
        </p:spPr>
        <p:txBody>
          <a:bodyPr wrap="none" rtlCol="0">
            <a:spAutoFit/>
          </a:bodyPr>
          <a:lstStyle/>
          <a:p>
            <a:r>
              <a:rPr lang="en-US" sz="1800" dirty="0"/>
              <a:t>Photocleavage</a:t>
            </a:r>
          </a:p>
        </p:txBody>
      </p:sp>
      <p:sp>
        <p:nvSpPr>
          <p:cNvPr id="32" name="TextBox 31">
            <a:extLst>
              <a:ext uri="{FF2B5EF4-FFF2-40B4-BE49-F238E27FC236}">
                <a16:creationId xmlns:a16="http://schemas.microsoft.com/office/drawing/2014/main" id="{CF363774-AD9B-467F-B15C-2D4D65A465A2}"/>
              </a:ext>
            </a:extLst>
          </p:cNvPr>
          <p:cNvSpPr txBox="1"/>
          <p:nvPr/>
        </p:nvSpPr>
        <p:spPr>
          <a:xfrm>
            <a:off x="7994433" y="1760482"/>
            <a:ext cx="1697901" cy="369332"/>
          </a:xfrm>
          <a:prstGeom prst="rect">
            <a:avLst/>
          </a:prstGeom>
          <a:noFill/>
        </p:spPr>
        <p:txBody>
          <a:bodyPr wrap="none" rtlCol="0">
            <a:spAutoFit/>
          </a:bodyPr>
          <a:lstStyle/>
          <a:p>
            <a:r>
              <a:rPr lang="en-US" sz="1800" dirty="0"/>
              <a:t>Biotin Labeling</a:t>
            </a:r>
          </a:p>
        </p:txBody>
      </p:sp>
      <p:sp>
        <p:nvSpPr>
          <p:cNvPr id="33" name="TextBox 32">
            <a:extLst>
              <a:ext uri="{FF2B5EF4-FFF2-40B4-BE49-F238E27FC236}">
                <a16:creationId xmlns:a16="http://schemas.microsoft.com/office/drawing/2014/main" id="{DC0977A4-024C-4EAE-A97C-3DFBF5EB6F1E}"/>
              </a:ext>
            </a:extLst>
          </p:cNvPr>
          <p:cNvSpPr txBox="1"/>
          <p:nvPr/>
        </p:nvSpPr>
        <p:spPr>
          <a:xfrm>
            <a:off x="5980021" y="1786239"/>
            <a:ext cx="1005403" cy="369332"/>
          </a:xfrm>
          <a:prstGeom prst="rect">
            <a:avLst/>
          </a:prstGeom>
          <a:solidFill>
            <a:schemeClr val="bg1"/>
          </a:solidFill>
        </p:spPr>
        <p:txBody>
          <a:bodyPr wrap="none" rtlCol="0">
            <a:spAutoFit/>
          </a:bodyPr>
          <a:lstStyle/>
          <a:p>
            <a:r>
              <a:rPr lang="en-US" sz="1800" dirty="0"/>
              <a:t>Capture</a:t>
            </a:r>
          </a:p>
        </p:txBody>
      </p:sp>
      <p:sp>
        <p:nvSpPr>
          <p:cNvPr id="34" name="TextBox 33">
            <a:extLst>
              <a:ext uri="{FF2B5EF4-FFF2-40B4-BE49-F238E27FC236}">
                <a16:creationId xmlns:a16="http://schemas.microsoft.com/office/drawing/2014/main" id="{7A2CC96C-5176-48F9-A772-586798D47205}"/>
              </a:ext>
            </a:extLst>
          </p:cNvPr>
          <p:cNvSpPr txBox="1"/>
          <p:nvPr/>
        </p:nvSpPr>
        <p:spPr>
          <a:xfrm>
            <a:off x="2863930" y="1798343"/>
            <a:ext cx="1249060" cy="369332"/>
          </a:xfrm>
          <a:prstGeom prst="rect">
            <a:avLst/>
          </a:prstGeom>
          <a:solidFill>
            <a:schemeClr val="bg1"/>
          </a:solidFill>
        </p:spPr>
        <p:txBody>
          <a:bodyPr wrap="none" rtlCol="0">
            <a:spAutoFit/>
          </a:bodyPr>
          <a:lstStyle/>
          <a:p>
            <a:r>
              <a:rPr lang="en-US" sz="1800" dirty="0"/>
              <a:t>Incubation</a:t>
            </a:r>
          </a:p>
        </p:txBody>
      </p:sp>
      <p:sp>
        <p:nvSpPr>
          <p:cNvPr id="35" name="TextBox 34">
            <a:extLst>
              <a:ext uri="{FF2B5EF4-FFF2-40B4-BE49-F238E27FC236}">
                <a16:creationId xmlns:a16="http://schemas.microsoft.com/office/drawing/2014/main" id="{CF686A42-9F2D-47F1-99F4-92C37B7ADD06}"/>
              </a:ext>
            </a:extLst>
          </p:cNvPr>
          <p:cNvSpPr txBox="1"/>
          <p:nvPr/>
        </p:nvSpPr>
        <p:spPr>
          <a:xfrm>
            <a:off x="2876476" y="4802857"/>
            <a:ext cx="1159293" cy="369332"/>
          </a:xfrm>
          <a:prstGeom prst="rect">
            <a:avLst/>
          </a:prstGeom>
          <a:noFill/>
        </p:spPr>
        <p:txBody>
          <a:bodyPr wrap="none" rtlCol="0">
            <a:spAutoFit/>
          </a:bodyPr>
          <a:lstStyle/>
          <a:p>
            <a:pPr algn="ctr"/>
            <a:r>
              <a:rPr lang="en-US" sz="1800" dirty="0"/>
              <a:t>Detection</a:t>
            </a:r>
          </a:p>
        </p:txBody>
      </p:sp>
      <p:sp>
        <p:nvSpPr>
          <p:cNvPr id="36" name="TextBox 35">
            <a:extLst>
              <a:ext uri="{FF2B5EF4-FFF2-40B4-BE49-F238E27FC236}">
                <a16:creationId xmlns:a16="http://schemas.microsoft.com/office/drawing/2014/main" id="{7A27A32B-9C25-4913-A821-A0ADEEA24A01}"/>
              </a:ext>
            </a:extLst>
          </p:cNvPr>
          <p:cNvSpPr txBox="1"/>
          <p:nvPr/>
        </p:nvSpPr>
        <p:spPr>
          <a:xfrm>
            <a:off x="4969202" y="4613910"/>
            <a:ext cx="1261884" cy="646331"/>
          </a:xfrm>
          <a:prstGeom prst="rect">
            <a:avLst/>
          </a:prstGeom>
          <a:noFill/>
        </p:spPr>
        <p:txBody>
          <a:bodyPr wrap="none" rtlCol="0">
            <a:spAutoFit/>
          </a:bodyPr>
          <a:lstStyle/>
          <a:p>
            <a:pPr algn="ctr"/>
            <a:r>
              <a:rPr lang="en-US" sz="1800" dirty="0" err="1"/>
              <a:t>SOMAmer</a:t>
            </a:r>
            <a:endParaRPr lang="en-US" sz="1800" dirty="0"/>
          </a:p>
          <a:p>
            <a:pPr algn="ctr"/>
            <a:r>
              <a:rPr lang="en-US" sz="1800" dirty="0"/>
              <a:t>Elution</a:t>
            </a:r>
          </a:p>
        </p:txBody>
      </p:sp>
      <p:sp>
        <p:nvSpPr>
          <p:cNvPr id="37" name="TextBox 36">
            <a:extLst>
              <a:ext uri="{FF2B5EF4-FFF2-40B4-BE49-F238E27FC236}">
                <a16:creationId xmlns:a16="http://schemas.microsoft.com/office/drawing/2014/main" id="{71885666-67E5-4E90-8024-2199C6F2AA74}"/>
              </a:ext>
            </a:extLst>
          </p:cNvPr>
          <p:cNvSpPr txBox="1"/>
          <p:nvPr/>
        </p:nvSpPr>
        <p:spPr>
          <a:xfrm>
            <a:off x="7700921" y="4629694"/>
            <a:ext cx="1467068" cy="646331"/>
          </a:xfrm>
          <a:prstGeom prst="rect">
            <a:avLst/>
          </a:prstGeom>
          <a:noFill/>
        </p:spPr>
        <p:txBody>
          <a:bodyPr wrap="none" rtlCol="0">
            <a:spAutoFit/>
          </a:bodyPr>
          <a:lstStyle/>
          <a:p>
            <a:pPr algn="ctr"/>
            <a:r>
              <a:rPr lang="en-US" sz="1800" dirty="0"/>
              <a:t>Streptavidin </a:t>
            </a:r>
          </a:p>
          <a:p>
            <a:pPr algn="ctr"/>
            <a:r>
              <a:rPr lang="en-US" sz="1800" dirty="0"/>
              <a:t>re-capture</a:t>
            </a:r>
          </a:p>
        </p:txBody>
      </p:sp>
      <p:sp>
        <p:nvSpPr>
          <p:cNvPr id="2" name="Rectangle 1">
            <a:extLst>
              <a:ext uri="{FF2B5EF4-FFF2-40B4-BE49-F238E27FC236}">
                <a16:creationId xmlns:a16="http://schemas.microsoft.com/office/drawing/2014/main" id="{CC47C86E-4002-4EE3-828D-B6BF1E89830A}"/>
              </a:ext>
            </a:extLst>
          </p:cNvPr>
          <p:cNvSpPr/>
          <p:nvPr/>
        </p:nvSpPr>
        <p:spPr bwMode="auto">
          <a:xfrm>
            <a:off x="293686" y="4847222"/>
            <a:ext cx="2408933" cy="69194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 name="TextBox 37">
            <a:extLst>
              <a:ext uri="{FF2B5EF4-FFF2-40B4-BE49-F238E27FC236}">
                <a16:creationId xmlns:a16="http://schemas.microsoft.com/office/drawing/2014/main" id="{4342D2E2-80CC-438E-9403-20B481A098F8}"/>
              </a:ext>
            </a:extLst>
          </p:cNvPr>
          <p:cNvSpPr txBox="1"/>
          <p:nvPr/>
        </p:nvSpPr>
        <p:spPr>
          <a:xfrm>
            <a:off x="257181" y="4537361"/>
            <a:ext cx="2481942" cy="1477328"/>
          </a:xfrm>
          <a:prstGeom prst="rect">
            <a:avLst/>
          </a:prstGeom>
          <a:noFill/>
          <a:ln>
            <a:solidFill>
              <a:schemeClr val="bg1">
                <a:lumMod val="75000"/>
              </a:schemeClr>
            </a:solidFill>
          </a:ln>
        </p:spPr>
        <p:txBody>
          <a:bodyPr wrap="square" rtlCol="0">
            <a:spAutoFit/>
          </a:bodyPr>
          <a:lstStyle/>
          <a:p>
            <a:pPr algn="ctr"/>
            <a:r>
              <a:rPr lang="en-US" sz="1800" dirty="0"/>
              <a:t>Fluorescence intensity by microarray</a:t>
            </a:r>
          </a:p>
          <a:p>
            <a:pPr algn="ctr"/>
            <a:endParaRPr lang="en-US" sz="1800" dirty="0"/>
          </a:p>
          <a:p>
            <a:pPr algn="ctr"/>
            <a:r>
              <a:rPr lang="en-US" sz="1800" dirty="0"/>
              <a:t>and coming soon </a:t>
            </a:r>
          </a:p>
          <a:p>
            <a:pPr algn="ctr"/>
            <a:r>
              <a:rPr lang="en-US" sz="1800" dirty="0"/>
              <a:t>NGS-based readout</a:t>
            </a:r>
          </a:p>
        </p:txBody>
      </p:sp>
    </p:spTree>
    <p:extLst>
      <p:ext uri="{BB962C8B-B14F-4D97-AF65-F5344CB8AC3E}">
        <p14:creationId xmlns:p14="http://schemas.microsoft.com/office/powerpoint/2010/main" val="170992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77" y="114877"/>
            <a:ext cx="11667997"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The </a:t>
            </a:r>
            <a:r>
              <a:rPr lang="en-US" sz="2800" dirty="0" err="1">
                <a:solidFill>
                  <a:srgbClr val="0070C0"/>
                </a:solidFill>
                <a:latin typeface="Calibri" charset="0"/>
                <a:ea typeface="Calibri" charset="0"/>
                <a:cs typeface="Calibri" charset="0"/>
              </a:rPr>
              <a:t>SomaScan</a:t>
            </a:r>
            <a:r>
              <a:rPr lang="en-US" sz="2800" dirty="0">
                <a:solidFill>
                  <a:srgbClr val="0070C0"/>
                </a:solidFill>
                <a:latin typeface="Calibri" charset="0"/>
                <a:ea typeface="Calibri" charset="0"/>
                <a:cs typeface="Calibri" charset="0"/>
              </a:rPr>
              <a:t> Platform Workflow (Typically Plasma or Serum as Input Material)</a:t>
            </a:r>
            <a:endParaRPr lang="en-US" sz="2800" i="1" dirty="0">
              <a:solidFill>
                <a:srgbClr val="0070C0"/>
              </a:solidFill>
              <a:latin typeface="Calibri" charset="0"/>
              <a:ea typeface="Calibri" charset="0"/>
              <a:cs typeface="Calibri" charset="0"/>
            </a:endParaRPr>
          </a:p>
        </p:txBody>
      </p:sp>
      <p:pic>
        <p:nvPicPr>
          <p:cNvPr id="3" name="Picture 2">
            <a:extLst>
              <a:ext uri="{FF2B5EF4-FFF2-40B4-BE49-F238E27FC236}">
                <a16:creationId xmlns:a16="http://schemas.microsoft.com/office/drawing/2014/main" id="{01DA860E-DC98-42A5-BBC8-4037E973DE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5806" y="1031966"/>
            <a:ext cx="11083166" cy="5085219"/>
          </a:xfrm>
          <a:prstGeom prst="rect">
            <a:avLst/>
          </a:prstGeom>
        </p:spPr>
      </p:pic>
      <p:sp>
        <p:nvSpPr>
          <p:cNvPr id="4" name="TextBox 3">
            <a:extLst>
              <a:ext uri="{FF2B5EF4-FFF2-40B4-BE49-F238E27FC236}">
                <a16:creationId xmlns:a16="http://schemas.microsoft.com/office/drawing/2014/main" id="{F5C57C13-8274-4790-A39B-3EC88602D5F9}"/>
              </a:ext>
            </a:extLst>
          </p:cNvPr>
          <p:cNvSpPr txBox="1"/>
          <p:nvPr/>
        </p:nvSpPr>
        <p:spPr>
          <a:xfrm>
            <a:off x="5103223" y="3428999"/>
            <a:ext cx="1441268" cy="646331"/>
          </a:xfrm>
          <a:prstGeom prst="rect">
            <a:avLst/>
          </a:prstGeom>
          <a:solidFill>
            <a:schemeClr val="bg1"/>
          </a:solidFill>
        </p:spPr>
        <p:txBody>
          <a:bodyPr wrap="square" rtlCol="0">
            <a:spAutoFit/>
          </a:bodyPr>
          <a:lstStyle/>
          <a:p>
            <a:pPr algn="ctr"/>
            <a:r>
              <a:rPr lang="en-US" sz="1800" dirty="0"/>
              <a:t>Streptavidin Beads</a:t>
            </a:r>
          </a:p>
        </p:txBody>
      </p:sp>
      <p:sp>
        <p:nvSpPr>
          <p:cNvPr id="6" name="TextBox 5">
            <a:extLst>
              <a:ext uri="{FF2B5EF4-FFF2-40B4-BE49-F238E27FC236}">
                <a16:creationId xmlns:a16="http://schemas.microsoft.com/office/drawing/2014/main" id="{FF657278-6A9A-404B-A285-CA2E3684844E}"/>
              </a:ext>
            </a:extLst>
          </p:cNvPr>
          <p:cNvSpPr txBox="1"/>
          <p:nvPr/>
        </p:nvSpPr>
        <p:spPr>
          <a:xfrm>
            <a:off x="1928949" y="3370217"/>
            <a:ext cx="1377300" cy="369332"/>
          </a:xfrm>
          <a:prstGeom prst="rect">
            <a:avLst/>
          </a:prstGeom>
          <a:solidFill>
            <a:schemeClr val="bg1"/>
          </a:solidFill>
        </p:spPr>
        <p:txBody>
          <a:bodyPr wrap="none" rtlCol="0">
            <a:spAutoFit/>
          </a:bodyPr>
          <a:lstStyle/>
          <a:p>
            <a:r>
              <a:rPr lang="en-US" sz="1800" dirty="0" err="1"/>
              <a:t>SOMAmers</a:t>
            </a:r>
            <a:endParaRPr lang="en-US" sz="1800" dirty="0"/>
          </a:p>
        </p:txBody>
      </p:sp>
      <p:sp>
        <p:nvSpPr>
          <p:cNvPr id="7" name="TextBox 6">
            <a:extLst>
              <a:ext uri="{FF2B5EF4-FFF2-40B4-BE49-F238E27FC236}">
                <a16:creationId xmlns:a16="http://schemas.microsoft.com/office/drawing/2014/main" id="{4DC9E093-4460-4C67-B189-BD352E2A7C12}"/>
              </a:ext>
            </a:extLst>
          </p:cNvPr>
          <p:cNvSpPr txBox="1"/>
          <p:nvPr/>
        </p:nvSpPr>
        <p:spPr>
          <a:xfrm>
            <a:off x="636852" y="3469973"/>
            <a:ext cx="1031051" cy="369332"/>
          </a:xfrm>
          <a:prstGeom prst="rect">
            <a:avLst/>
          </a:prstGeom>
          <a:solidFill>
            <a:schemeClr val="bg1"/>
          </a:solidFill>
        </p:spPr>
        <p:txBody>
          <a:bodyPr wrap="none" rtlCol="0">
            <a:spAutoFit/>
          </a:bodyPr>
          <a:lstStyle/>
          <a:p>
            <a:r>
              <a:rPr lang="en-US" sz="1800" dirty="0"/>
              <a:t>Proteins</a:t>
            </a:r>
          </a:p>
        </p:txBody>
      </p:sp>
      <p:sp>
        <p:nvSpPr>
          <p:cNvPr id="19" name="Rectangle 18">
            <a:extLst>
              <a:ext uri="{FF2B5EF4-FFF2-40B4-BE49-F238E27FC236}">
                <a16:creationId xmlns:a16="http://schemas.microsoft.com/office/drawing/2014/main" id="{B94BF7C2-DCCC-471E-B11D-D387C3BD3A88}"/>
              </a:ext>
            </a:extLst>
          </p:cNvPr>
          <p:cNvSpPr/>
          <p:nvPr/>
        </p:nvSpPr>
        <p:spPr bwMode="auto">
          <a:xfrm>
            <a:off x="2991394" y="1946366"/>
            <a:ext cx="875741" cy="2350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7BFC1477-8AAE-4701-8940-FA971155A900}"/>
              </a:ext>
            </a:extLst>
          </p:cNvPr>
          <p:cNvSpPr/>
          <p:nvPr/>
        </p:nvSpPr>
        <p:spPr bwMode="auto">
          <a:xfrm>
            <a:off x="5917389" y="1946366"/>
            <a:ext cx="875741" cy="2350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a16="http://schemas.microsoft.com/office/drawing/2014/main" id="{98E09061-DDFB-45C1-A578-A2B65AD0063B}"/>
              </a:ext>
            </a:extLst>
          </p:cNvPr>
          <p:cNvSpPr/>
          <p:nvPr/>
        </p:nvSpPr>
        <p:spPr bwMode="auto">
          <a:xfrm>
            <a:off x="8271052" y="1983009"/>
            <a:ext cx="1121142" cy="2092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2C3F02CE-F97E-443D-8947-D8089617E77C}"/>
              </a:ext>
            </a:extLst>
          </p:cNvPr>
          <p:cNvSpPr/>
          <p:nvPr/>
        </p:nvSpPr>
        <p:spPr bwMode="auto">
          <a:xfrm>
            <a:off x="8162245" y="2290485"/>
            <a:ext cx="1229949" cy="2092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127019D5-D381-4899-93D6-268F54934C08}"/>
              </a:ext>
            </a:extLst>
          </p:cNvPr>
          <p:cNvSpPr/>
          <p:nvPr/>
        </p:nvSpPr>
        <p:spPr bwMode="auto">
          <a:xfrm>
            <a:off x="5167459" y="4839276"/>
            <a:ext cx="875741" cy="3328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366F32FC-B720-4A62-BD60-53B869D8CF67}"/>
              </a:ext>
            </a:extLst>
          </p:cNvPr>
          <p:cNvSpPr/>
          <p:nvPr/>
        </p:nvSpPr>
        <p:spPr bwMode="auto">
          <a:xfrm>
            <a:off x="7871555" y="4860364"/>
            <a:ext cx="875741" cy="3328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6" name="Rectangle 25">
            <a:extLst>
              <a:ext uri="{FF2B5EF4-FFF2-40B4-BE49-F238E27FC236}">
                <a16:creationId xmlns:a16="http://schemas.microsoft.com/office/drawing/2014/main" id="{C6570A5B-E261-45DB-B505-671949F8E1C0}"/>
              </a:ext>
            </a:extLst>
          </p:cNvPr>
          <p:cNvSpPr/>
          <p:nvPr/>
        </p:nvSpPr>
        <p:spPr bwMode="auto">
          <a:xfrm>
            <a:off x="9485010" y="3147207"/>
            <a:ext cx="437870" cy="109874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7" name="Rectangle 26">
            <a:extLst>
              <a:ext uri="{FF2B5EF4-FFF2-40B4-BE49-F238E27FC236}">
                <a16:creationId xmlns:a16="http://schemas.microsoft.com/office/drawing/2014/main" id="{5F223B26-F632-4E01-9299-43728342B8F4}"/>
              </a:ext>
            </a:extLst>
          </p:cNvPr>
          <p:cNvSpPr/>
          <p:nvPr/>
        </p:nvSpPr>
        <p:spPr bwMode="auto">
          <a:xfrm>
            <a:off x="10432802" y="3574477"/>
            <a:ext cx="646330" cy="7759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0F0D2113-7189-4394-9C7F-DE04178E419A}"/>
              </a:ext>
            </a:extLst>
          </p:cNvPr>
          <p:cNvSpPr/>
          <p:nvPr/>
        </p:nvSpPr>
        <p:spPr bwMode="auto">
          <a:xfrm>
            <a:off x="10532950" y="3491743"/>
            <a:ext cx="296158" cy="34845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F84DFB55-000B-41B1-A27D-D25BD4AC6563}"/>
              </a:ext>
            </a:extLst>
          </p:cNvPr>
          <p:cNvSpPr txBox="1"/>
          <p:nvPr/>
        </p:nvSpPr>
        <p:spPr>
          <a:xfrm rot="5400000">
            <a:off x="10707002" y="3377640"/>
            <a:ext cx="1927103" cy="923330"/>
          </a:xfrm>
          <a:prstGeom prst="rect">
            <a:avLst/>
          </a:prstGeom>
          <a:solidFill>
            <a:schemeClr val="bg1"/>
          </a:solidFill>
        </p:spPr>
        <p:txBody>
          <a:bodyPr wrap="square" rtlCol="0">
            <a:spAutoFit/>
          </a:bodyPr>
          <a:lstStyle/>
          <a:p>
            <a:pPr algn="ctr"/>
            <a:r>
              <a:rPr lang="en-US" sz="1800" dirty="0"/>
              <a:t>Wash away unbound </a:t>
            </a:r>
            <a:r>
              <a:rPr lang="en-US" sz="1800" dirty="0" err="1"/>
              <a:t>SOMAmers</a:t>
            </a:r>
            <a:endParaRPr lang="en-US" sz="1800" dirty="0"/>
          </a:p>
        </p:txBody>
      </p:sp>
      <p:sp>
        <p:nvSpPr>
          <p:cNvPr id="30" name="TextBox 29">
            <a:extLst>
              <a:ext uri="{FF2B5EF4-FFF2-40B4-BE49-F238E27FC236}">
                <a16:creationId xmlns:a16="http://schemas.microsoft.com/office/drawing/2014/main" id="{FED27303-579E-4DD0-88EF-6A270817B505}"/>
              </a:ext>
            </a:extLst>
          </p:cNvPr>
          <p:cNvSpPr txBox="1"/>
          <p:nvPr/>
        </p:nvSpPr>
        <p:spPr>
          <a:xfrm rot="5400000">
            <a:off x="8592481" y="3494313"/>
            <a:ext cx="1927103" cy="646331"/>
          </a:xfrm>
          <a:prstGeom prst="rect">
            <a:avLst/>
          </a:prstGeom>
          <a:noFill/>
        </p:spPr>
        <p:txBody>
          <a:bodyPr wrap="square" rtlCol="0">
            <a:spAutoFit/>
          </a:bodyPr>
          <a:lstStyle/>
          <a:p>
            <a:pPr algn="ctr"/>
            <a:r>
              <a:rPr lang="en-US" sz="1800" dirty="0"/>
              <a:t>Polyanionic</a:t>
            </a:r>
          </a:p>
          <a:p>
            <a:pPr algn="ctr"/>
            <a:r>
              <a:rPr lang="en-US" sz="1800" dirty="0"/>
              <a:t>competitors</a:t>
            </a:r>
          </a:p>
        </p:txBody>
      </p:sp>
      <p:sp>
        <p:nvSpPr>
          <p:cNvPr id="31" name="TextBox 30">
            <a:extLst>
              <a:ext uri="{FF2B5EF4-FFF2-40B4-BE49-F238E27FC236}">
                <a16:creationId xmlns:a16="http://schemas.microsoft.com/office/drawing/2014/main" id="{4ED90775-24A7-454B-B5B4-42AC2415A1C7}"/>
              </a:ext>
            </a:extLst>
          </p:cNvPr>
          <p:cNvSpPr txBox="1"/>
          <p:nvPr/>
        </p:nvSpPr>
        <p:spPr>
          <a:xfrm>
            <a:off x="7976260" y="2210421"/>
            <a:ext cx="1710725" cy="369332"/>
          </a:xfrm>
          <a:prstGeom prst="rect">
            <a:avLst/>
          </a:prstGeom>
          <a:noFill/>
        </p:spPr>
        <p:txBody>
          <a:bodyPr wrap="none" rtlCol="0">
            <a:spAutoFit/>
          </a:bodyPr>
          <a:lstStyle/>
          <a:p>
            <a:r>
              <a:rPr lang="en-US" sz="1800" dirty="0"/>
              <a:t>Photocleavage</a:t>
            </a:r>
          </a:p>
        </p:txBody>
      </p:sp>
      <p:sp>
        <p:nvSpPr>
          <p:cNvPr id="32" name="TextBox 31">
            <a:extLst>
              <a:ext uri="{FF2B5EF4-FFF2-40B4-BE49-F238E27FC236}">
                <a16:creationId xmlns:a16="http://schemas.microsoft.com/office/drawing/2014/main" id="{CF363774-AD9B-467F-B15C-2D4D65A465A2}"/>
              </a:ext>
            </a:extLst>
          </p:cNvPr>
          <p:cNvSpPr txBox="1"/>
          <p:nvPr/>
        </p:nvSpPr>
        <p:spPr>
          <a:xfrm>
            <a:off x="7994433" y="1760482"/>
            <a:ext cx="1697901" cy="369332"/>
          </a:xfrm>
          <a:prstGeom prst="rect">
            <a:avLst/>
          </a:prstGeom>
          <a:noFill/>
        </p:spPr>
        <p:txBody>
          <a:bodyPr wrap="none" rtlCol="0">
            <a:spAutoFit/>
          </a:bodyPr>
          <a:lstStyle/>
          <a:p>
            <a:r>
              <a:rPr lang="en-US" sz="1800" dirty="0"/>
              <a:t>Biotin Labeling</a:t>
            </a:r>
          </a:p>
        </p:txBody>
      </p:sp>
      <p:sp>
        <p:nvSpPr>
          <p:cNvPr id="33" name="TextBox 32">
            <a:extLst>
              <a:ext uri="{FF2B5EF4-FFF2-40B4-BE49-F238E27FC236}">
                <a16:creationId xmlns:a16="http://schemas.microsoft.com/office/drawing/2014/main" id="{DC0977A4-024C-4EAE-A97C-3DFBF5EB6F1E}"/>
              </a:ext>
            </a:extLst>
          </p:cNvPr>
          <p:cNvSpPr txBox="1"/>
          <p:nvPr/>
        </p:nvSpPr>
        <p:spPr>
          <a:xfrm>
            <a:off x="5980021" y="1786239"/>
            <a:ext cx="1005403" cy="369332"/>
          </a:xfrm>
          <a:prstGeom prst="rect">
            <a:avLst/>
          </a:prstGeom>
          <a:solidFill>
            <a:schemeClr val="bg1"/>
          </a:solidFill>
        </p:spPr>
        <p:txBody>
          <a:bodyPr wrap="none" rtlCol="0">
            <a:spAutoFit/>
          </a:bodyPr>
          <a:lstStyle/>
          <a:p>
            <a:r>
              <a:rPr lang="en-US" sz="1800" dirty="0"/>
              <a:t>Capture</a:t>
            </a:r>
          </a:p>
        </p:txBody>
      </p:sp>
      <p:sp>
        <p:nvSpPr>
          <p:cNvPr id="34" name="TextBox 33">
            <a:extLst>
              <a:ext uri="{FF2B5EF4-FFF2-40B4-BE49-F238E27FC236}">
                <a16:creationId xmlns:a16="http://schemas.microsoft.com/office/drawing/2014/main" id="{7A2CC96C-5176-48F9-A772-586798D47205}"/>
              </a:ext>
            </a:extLst>
          </p:cNvPr>
          <p:cNvSpPr txBox="1"/>
          <p:nvPr/>
        </p:nvSpPr>
        <p:spPr>
          <a:xfrm>
            <a:off x="2863930" y="1798343"/>
            <a:ext cx="1249060" cy="369332"/>
          </a:xfrm>
          <a:prstGeom prst="rect">
            <a:avLst/>
          </a:prstGeom>
          <a:solidFill>
            <a:schemeClr val="bg1"/>
          </a:solidFill>
        </p:spPr>
        <p:txBody>
          <a:bodyPr wrap="none" rtlCol="0">
            <a:spAutoFit/>
          </a:bodyPr>
          <a:lstStyle/>
          <a:p>
            <a:r>
              <a:rPr lang="en-US" sz="1800" dirty="0"/>
              <a:t>Incubation</a:t>
            </a:r>
          </a:p>
        </p:txBody>
      </p:sp>
      <p:sp>
        <p:nvSpPr>
          <p:cNvPr id="36" name="TextBox 35">
            <a:extLst>
              <a:ext uri="{FF2B5EF4-FFF2-40B4-BE49-F238E27FC236}">
                <a16:creationId xmlns:a16="http://schemas.microsoft.com/office/drawing/2014/main" id="{7A27A32B-9C25-4913-A821-A0ADEEA24A01}"/>
              </a:ext>
            </a:extLst>
          </p:cNvPr>
          <p:cNvSpPr txBox="1"/>
          <p:nvPr/>
        </p:nvSpPr>
        <p:spPr>
          <a:xfrm>
            <a:off x="4969202" y="4613910"/>
            <a:ext cx="1261884" cy="646331"/>
          </a:xfrm>
          <a:prstGeom prst="rect">
            <a:avLst/>
          </a:prstGeom>
          <a:noFill/>
        </p:spPr>
        <p:txBody>
          <a:bodyPr wrap="none" rtlCol="0">
            <a:spAutoFit/>
          </a:bodyPr>
          <a:lstStyle/>
          <a:p>
            <a:pPr algn="ctr"/>
            <a:r>
              <a:rPr lang="en-US" sz="1800" dirty="0" err="1"/>
              <a:t>SOMAmer</a:t>
            </a:r>
            <a:endParaRPr lang="en-US" sz="1800" dirty="0"/>
          </a:p>
          <a:p>
            <a:pPr algn="ctr"/>
            <a:r>
              <a:rPr lang="en-US" sz="1800" dirty="0"/>
              <a:t>Elution</a:t>
            </a:r>
          </a:p>
        </p:txBody>
      </p:sp>
      <p:sp>
        <p:nvSpPr>
          <p:cNvPr id="37" name="TextBox 36">
            <a:extLst>
              <a:ext uri="{FF2B5EF4-FFF2-40B4-BE49-F238E27FC236}">
                <a16:creationId xmlns:a16="http://schemas.microsoft.com/office/drawing/2014/main" id="{71885666-67E5-4E90-8024-2199C6F2AA74}"/>
              </a:ext>
            </a:extLst>
          </p:cNvPr>
          <p:cNvSpPr txBox="1"/>
          <p:nvPr/>
        </p:nvSpPr>
        <p:spPr>
          <a:xfrm>
            <a:off x="7700921" y="4629694"/>
            <a:ext cx="1467068" cy="646331"/>
          </a:xfrm>
          <a:prstGeom prst="rect">
            <a:avLst/>
          </a:prstGeom>
          <a:noFill/>
        </p:spPr>
        <p:txBody>
          <a:bodyPr wrap="none" rtlCol="0">
            <a:spAutoFit/>
          </a:bodyPr>
          <a:lstStyle/>
          <a:p>
            <a:pPr algn="ctr"/>
            <a:r>
              <a:rPr lang="en-US" sz="1800" dirty="0"/>
              <a:t>Streptavidin </a:t>
            </a:r>
          </a:p>
          <a:p>
            <a:pPr algn="ctr"/>
            <a:r>
              <a:rPr lang="en-US" sz="1800" dirty="0"/>
              <a:t>re-capture</a:t>
            </a:r>
          </a:p>
        </p:txBody>
      </p:sp>
      <p:sp>
        <p:nvSpPr>
          <p:cNvPr id="2" name="Rectangle: Rounded Corners 1">
            <a:extLst>
              <a:ext uri="{FF2B5EF4-FFF2-40B4-BE49-F238E27FC236}">
                <a16:creationId xmlns:a16="http://schemas.microsoft.com/office/drawing/2014/main" id="{0F996209-1C3F-433D-8E8B-FA0733C9443E}"/>
              </a:ext>
            </a:extLst>
          </p:cNvPr>
          <p:cNvSpPr/>
          <p:nvPr/>
        </p:nvSpPr>
        <p:spPr bwMode="auto">
          <a:xfrm>
            <a:off x="6011670" y="1746623"/>
            <a:ext cx="942224" cy="413756"/>
          </a:xfrm>
          <a:prstGeom prst="round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 name="Rectangle: Rounded Corners 37">
            <a:extLst>
              <a:ext uri="{FF2B5EF4-FFF2-40B4-BE49-F238E27FC236}">
                <a16:creationId xmlns:a16="http://schemas.microsoft.com/office/drawing/2014/main" id="{B6347A98-01DA-4E80-996C-D042CF208DD8}"/>
              </a:ext>
            </a:extLst>
          </p:cNvPr>
          <p:cNvSpPr/>
          <p:nvPr/>
        </p:nvSpPr>
        <p:spPr bwMode="auto">
          <a:xfrm>
            <a:off x="7754653" y="4603236"/>
            <a:ext cx="1290328" cy="672789"/>
          </a:xfrm>
          <a:prstGeom prst="round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3B48E789-2748-49EB-BC5C-B98654F23950}"/>
              </a:ext>
            </a:extLst>
          </p:cNvPr>
          <p:cNvSpPr/>
          <p:nvPr/>
        </p:nvSpPr>
        <p:spPr bwMode="auto">
          <a:xfrm>
            <a:off x="293686" y="4847222"/>
            <a:ext cx="2408933" cy="69194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0" name="TextBox 39">
            <a:extLst>
              <a:ext uri="{FF2B5EF4-FFF2-40B4-BE49-F238E27FC236}">
                <a16:creationId xmlns:a16="http://schemas.microsoft.com/office/drawing/2014/main" id="{4D727983-3362-4163-9370-48930B290F7C}"/>
              </a:ext>
            </a:extLst>
          </p:cNvPr>
          <p:cNvSpPr txBox="1"/>
          <p:nvPr/>
        </p:nvSpPr>
        <p:spPr>
          <a:xfrm>
            <a:off x="257181" y="4537361"/>
            <a:ext cx="2481942" cy="1477328"/>
          </a:xfrm>
          <a:prstGeom prst="rect">
            <a:avLst/>
          </a:prstGeom>
          <a:noFill/>
          <a:ln>
            <a:solidFill>
              <a:schemeClr val="bg1">
                <a:lumMod val="75000"/>
              </a:schemeClr>
            </a:solidFill>
          </a:ln>
        </p:spPr>
        <p:txBody>
          <a:bodyPr wrap="square" rtlCol="0">
            <a:spAutoFit/>
          </a:bodyPr>
          <a:lstStyle/>
          <a:p>
            <a:pPr algn="ctr"/>
            <a:r>
              <a:rPr lang="en-US" sz="1800" dirty="0"/>
              <a:t>Fluorescence intensity by microarray</a:t>
            </a:r>
          </a:p>
          <a:p>
            <a:pPr algn="ctr"/>
            <a:endParaRPr lang="en-US" sz="1800" dirty="0"/>
          </a:p>
          <a:p>
            <a:pPr algn="ctr"/>
            <a:r>
              <a:rPr lang="en-US" sz="1800" dirty="0"/>
              <a:t>and coming soon </a:t>
            </a:r>
          </a:p>
          <a:p>
            <a:pPr algn="ctr"/>
            <a:r>
              <a:rPr lang="en-US" sz="1800" dirty="0"/>
              <a:t>NGS-based readout</a:t>
            </a:r>
          </a:p>
        </p:txBody>
      </p:sp>
      <p:sp>
        <p:nvSpPr>
          <p:cNvPr id="41" name="Rectangle 40">
            <a:extLst>
              <a:ext uri="{FF2B5EF4-FFF2-40B4-BE49-F238E27FC236}">
                <a16:creationId xmlns:a16="http://schemas.microsoft.com/office/drawing/2014/main" id="{617BBC59-750B-4131-9729-E962A0F04055}"/>
              </a:ext>
            </a:extLst>
          </p:cNvPr>
          <p:cNvSpPr/>
          <p:nvPr/>
        </p:nvSpPr>
        <p:spPr bwMode="auto">
          <a:xfrm>
            <a:off x="3132453" y="4968606"/>
            <a:ext cx="875741" cy="2350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2" name="TextBox 41">
            <a:extLst>
              <a:ext uri="{FF2B5EF4-FFF2-40B4-BE49-F238E27FC236}">
                <a16:creationId xmlns:a16="http://schemas.microsoft.com/office/drawing/2014/main" id="{E4DE2BAB-7E7B-4E22-A0AA-FC4D6F351C44}"/>
              </a:ext>
            </a:extLst>
          </p:cNvPr>
          <p:cNvSpPr txBox="1"/>
          <p:nvPr/>
        </p:nvSpPr>
        <p:spPr>
          <a:xfrm>
            <a:off x="2876476" y="4802857"/>
            <a:ext cx="1159293" cy="369332"/>
          </a:xfrm>
          <a:prstGeom prst="rect">
            <a:avLst/>
          </a:prstGeom>
          <a:noFill/>
        </p:spPr>
        <p:txBody>
          <a:bodyPr wrap="none" rtlCol="0">
            <a:spAutoFit/>
          </a:bodyPr>
          <a:lstStyle/>
          <a:p>
            <a:pPr algn="ctr"/>
            <a:r>
              <a:rPr lang="en-US" sz="1800" dirty="0"/>
              <a:t>Detection</a:t>
            </a:r>
          </a:p>
        </p:txBody>
      </p:sp>
      <p:sp>
        <p:nvSpPr>
          <p:cNvPr id="8" name="TextBox 7">
            <a:extLst>
              <a:ext uri="{FF2B5EF4-FFF2-40B4-BE49-F238E27FC236}">
                <a16:creationId xmlns:a16="http://schemas.microsoft.com/office/drawing/2014/main" id="{37E5BF32-3157-4510-A5AE-EF671CB0C6DC}"/>
              </a:ext>
            </a:extLst>
          </p:cNvPr>
          <p:cNvSpPr txBox="1"/>
          <p:nvPr/>
        </p:nvSpPr>
        <p:spPr>
          <a:xfrm>
            <a:off x="6316221" y="1317647"/>
            <a:ext cx="312906" cy="369332"/>
          </a:xfrm>
          <a:prstGeom prst="rect">
            <a:avLst/>
          </a:prstGeom>
          <a:noFill/>
        </p:spPr>
        <p:txBody>
          <a:bodyPr wrap="none" rtlCol="0">
            <a:spAutoFit/>
          </a:bodyPr>
          <a:lstStyle/>
          <a:p>
            <a:r>
              <a:rPr lang="en-US" sz="1800" dirty="0"/>
              <a:t>1</a:t>
            </a:r>
          </a:p>
        </p:txBody>
      </p:sp>
      <p:sp>
        <p:nvSpPr>
          <p:cNvPr id="43" name="Rectangle: Rounded Corners 42">
            <a:extLst>
              <a:ext uri="{FF2B5EF4-FFF2-40B4-BE49-F238E27FC236}">
                <a16:creationId xmlns:a16="http://schemas.microsoft.com/office/drawing/2014/main" id="{77AC3BCE-E517-413C-AC8B-C94CFA3E6D8E}"/>
              </a:ext>
            </a:extLst>
          </p:cNvPr>
          <p:cNvSpPr/>
          <p:nvPr/>
        </p:nvSpPr>
        <p:spPr bwMode="auto">
          <a:xfrm>
            <a:off x="6231085" y="1324754"/>
            <a:ext cx="481213" cy="413756"/>
          </a:xfrm>
          <a:prstGeom prst="round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6" name="TextBox 45">
            <a:extLst>
              <a:ext uri="{FF2B5EF4-FFF2-40B4-BE49-F238E27FC236}">
                <a16:creationId xmlns:a16="http://schemas.microsoft.com/office/drawing/2014/main" id="{3B38554E-5481-4354-AEE4-57755DB64452}"/>
              </a:ext>
            </a:extLst>
          </p:cNvPr>
          <p:cNvSpPr txBox="1"/>
          <p:nvPr/>
        </p:nvSpPr>
        <p:spPr>
          <a:xfrm>
            <a:off x="8196936" y="4163000"/>
            <a:ext cx="312906" cy="369332"/>
          </a:xfrm>
          <a:prstGeom prst="rect">
            <a:avLst/>
          </a:prstGeom>
          <a:noFill/>
        </p:spPr>
        <p:txBody>
          <a:bodyPr wrap="none" rtlCol="0">
            <a:spAutoFit/>
          </a:bodyPr>
          <a:lstStyle/>
          <a:p>
            <a:r>
              <a:rPr lang="en-US" sz="1800" dirty="0"/>
              <a:t>2</a:t>
            </a:r>
          </a:p>
        </p:txBody>
      </p:sp>
      <p:sp>
        <p:nvSpPr>
          <p:cNvPr id="47" name="Rectangle: Rounded Corners 46">
            <a:extLst>
              <a:ext uri="{FF2B5EF4-FFF2-40B4-BE49-F238E27FC236}">
                <a16:creationId xmlns:a16="http://schemas.microsoft.com/office/drawing/2014/main" id="{E6D1C92D-3C76-4993-9B02-96C30392C0D3}"/>
              </a:ext>
            </a:extLst>
          </p:cNvPr>
          <p:cNvSpPr/>
          <p:nvPr/>
        </p:nvSpPr>
        <p:spPr bwMode="auto">
          <a:xfrm>
            <a:off x="8111800" y="4170107"/>
            <a:ext cx="481213" cy="413756"/>
          </a:xfrm>
          <a:prstGeom prst="round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0CD442D-F838-4B4F-B4D5-C32F03694321}"/>
              </a:ext>
            </a:extLst>
          </p:cNvPr>
          <p:cNvSpPr txBox="1"/>
          <p:nvPr/>
        </p:nvSpPr>
        <p:spPr>
          <a:xfrm>
            <a:off x="1208318" y="6189573"/>
            <a:ext cx="9669763" cy="400110"/>
          </a:xfrm>
          <a:prstGeom prst="rect">
            <a:avLst/>
          </a:prstGeom>
          <a:noFill/>
        </p:spPr>
        <p:txBody>
          <a:bodyPr wrap="none" rtlCol="0">
            <a:spAutoFit/>
          </a:bodyPr>
          <a:lstStyle/>
          <a:p>
            <a:r>
              <a:rPr lang="en-US" sz="2000" b="1" dirty="0">
                <a:highlight>
                  <a:srgbClr val="FFFF00"/>
                </a:highlight>
              </a:rPr>
              <a:t>And multiple built-in quality control measures, please see slide in Appendices</a:t>
            </a:r>
          </a:p>
        </p:txBody>
      </p:sp>
      <p:sp>
        <p:nvSpPr>
          <p:cNvPr id="48" name="TextBox 47">
            <a:extLst>
              <a:ext uri="{FF2B5EF4-FFF2-40B4-BE49-F238E27FC236}">
                <a16:creationId xmlns:a16="http://schemas.microsoft.com/office/drawing/2014/main" id="{E4192D35-25E5-4BE3-B4FA-DAAE1731A894}"/>
              </a:ext>
            </a:extLst>
          </p:cNvPr>
          <p:cNvSpPr txBox="1"/>
          <p:nvPr/>
        </p:nvSpPr>
        <p:spPr>
          <a:xfrm>
            <a:off x="2119012" y="642074"/>
            <a:ext cx="5091650" cy="400110"/>
          </a:xfrm>
          <a:prstGeom prst="rect">
            <a:avLst/>
          </a:prstGeom>
          <a:noFill/>
        </p:spPr>
        <p:txBody>
          <a:bodyPr wrap="none" rtlCol="0">
            <a:spAutoFit/>
          </a:bodyPr>
          <a:lstStyle/>
          <a:p>
            <a:r>
              <a:rPr lang="en-US" sz="2000" b="1" dirty="0">
                <a:highlight>
                  <a:srgbClr val="FFFF00"/>
                </a:highlight>
              </a:rPr>
              <a:t>Two capture points increases specificity</a:t>
            </a:r>
          </a:p>
        </p:txBody>
      </p:sp>
    </p:spTree>
    <p:extLst>
      <p:ext uri="{BB962C8B-B14F-4D97-AF65-F5344CB8AC3E}">
        <p14:creationId xmlns:p14="http://schemas.microsoft.com/office/powerpoint/2010/main" val="395758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p:cNvGraphicFramePr>
            <a:graphicFrameLocks/>
          </p:cNvGraphicFramePr>
          <p:nvPr>
            <p:extLst>
              <p:ext uri="{D42A27DB-BD31-4B8C-83A1-F6EECF244321}">
                <p14:modId xmlns:p14="http://schemas.microsoft.com/office/powerpoint/2010/main" val="2447694049"/>
              </p:ext>
            </p:extLst>
          </p:nvPr>
        </p:nvGraphicFramePr>
        <p:xfrm>
          <a:off x="269963" y="939209"/>
          <a:ext cx="11155679" cy="4924590"/>
        </p:xfrm>
        <a:graphic>
          <a:graphicData uri="http://schemas.openxmlformats.org/drawingml/2006/table">
            <a:tbl>
              <a:tblPr firstRow="1" bandRow="1">
                <a:tableStyleId>{5C22544A-7EE6-4342-B048-85BDC9FD1C3A}</a:tableStyleId>
              </a:tblPr>
              <a:tblGrid>
                <a:gridCol w="5177246">
                  <a:extLst>
                    <a:ext uri="{9D8B030D-6E8A-4147-A177-3AD203B41FA5}">
                      <a16:colId xmlns:a16="http://schemas.microsoft.com/office/drawing/2014/main" val="20000"/>
                    </a:ext>
                  </a:extLst>
                </a:gridCol>
                <a:gridCol w="5212080">
                  <a:extLst>
                    <a:ext uri="{9D8B030D-6E8A-4147-A177-3AD203B41FA5}">
                      <a16:colId xmlns:a16="http://schemas.microsoft.com/office/drawing/2014/main" val="20001"/>
                    </a:ext>
                  </a:extLst>
                </a:gridCol>
                <a:gridCol w="558073">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tblGrid>
              <a:tr h="420135">
                <a:tc>
                  <a:txBody>
                    <a:bodyPr/>
                    <a:lstStyle/>
                    <a:p>
                      <a:pPr algn="ctr"/>
                      <a:endParaRPr lang="en-US" b="0" dirty="0">
                        <a:solidFill>
                          <a:srgbClr val="0070C0"/>
                        </a:solidFill>
                      </a:endParaRPr>
                    </a:p>
                  </a:txBody>
                  <a:tcPr>
                    <a:lnB w="38100" cmpd="sng">
                      <a:noFill/>
                    </a:lnB>
                    <a:noFill/>
                  </a:tcPr>
                </a:tc>
                <a:tc gridSpan="3">
                  <a:txBody>
                    <a:bodyPr/>
                    <a:lstStyle/>
                    <a:p>
                      <a:pPr algn="ctr"/>
                      <a:r>
                        <a:rPr lang="en-US" b="0" baseline="0" dirty="0">
                          <a:solidFill>
                            <a:srgbClr val="0070C0"/>
                          </a:solidFill>
                        </a:rPr>
                        <a:t>Interval</a:t>
                      </a:r>
                      <a:endParaRPr lang="en-US" b="0" dirty="0">
                        <a:solidFill>
                          <a:srgbClr val="0070C0"/>
                        </a:solidFill>
                      </a:endParaRPr>
                    </a:p>
                  </a:txBody>
                  <a:tcPr>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b="0" dirty="0">
                        <a:solidFill>
                          <a:schemeClr val="bg1"/>
                        </a:solidFill>
                      </a:endParaRPr>
                    </a:p>
                  </a:txBody>
                  <a:tcPr>
                    <a:lnL w="12700" cmpd="sng">
                      <a:noFill/>
                    </a:lnL>
                    <a:lnR w="12700" cmpd="sng">
                      <a:noFill/>
                    </a:lnR>
                    <a:lnB w="38100" cmpd="sng">
                      <a:noFill/>
                    </a:lnB>
                    <a:solidFill>
                      <a:srgbClr val="0070C0"/>
                    </a:solidFill>
                  </a:tcPr>
                </a:tc>
                <a:tc hMerge="1">
                  <a:txBody>
                    <a:bodyPr/>
                    <a:lstStyle/>
                    <a:p>
                      <a:endParaRPr lang="en-US" b="0" dirty="0">
                        <a:solidFill>
                          <a:schemeClr val="bg1"/>
                        </a:solidFill>
                      </a:endParaRPr>
                    </a:p>
                  </a:txBody>
                  <a:tcPr>
                    <a:lnL w="12700" cmpd="sng">
                      <a:noFill/>
                    </a:lnL>
                    <a:lnB w="38100" cmpd="sng">
                      <a:noFill/>
                    </a:lnB>
                    <a:solidFill>
                      <a:srgbClr val="0070C0"/>
                    </a:solidFill>
                  </a:tcPr>
                </a:tc>
                <a:extLst>
                  <a:ext uri="{0D108BD9-81ED-4DB2-BD59-A6C34878D82A}">
                    <a16:rowId xmlns:a16="http://schemas.microsoft.com/office/drawing/2014/main" val="10000"/>
                  </a:ext>
                </a:extLst>
              </a:tr>
              <a:tr h="420135">
                <a:tc>
                  <a:txBody>
                    <a:bodyPr/>
                    <a:lstStyle/>
                    <a:p>
                      <a:r>
                        <a:rPr lang="en-US" b="0" dirty="0">
                          <a:solidFill>
                            <a:srgbClr val="0070C0"/>
                          </a:solidFill>
                        </a:rPr>
                        <a:t>Aims</a:t>
                      </a:r>
                    </a:p>
                  </a:txBody>
                  <a:tcPr>
                    <a:lnT w="38100" cmpd="sng">
                      <a:noFill/>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b="0" cap="none" baseline="0" dirty="0">
                          <a:solidFill>
                            <a:srgbClr val="0070C0"/>
                          </a:solidFill>
                        </a:rPr>
                        <a:t>6 months</a:t>
                      </a:r>
                    </a:p>
                  </a:txBody>
                  <a:tcPr>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b="0" cap="none" baseline="0" dirty="0">
                          <a:solidFill>
                            <a:srgbClr val="0070C0"/>
                          </a:solidFill>
                        </a:rPr>
                        <a:t>12</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b="0" cap="none" baseline="0" dirty="0">
                        <a:solidFill>
                          <a:srgbClr val="0070C0"/>
                        </a:solidFill>
                      </a:endParaRPr>
                    </a:p>
                  </a:txBody>
                  <a:tcPr>
                    <a:lnL w="12700" cmpd="sng">
                      <a:noFill/>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1"/>
                  </a:ext>
                </a:extLst>
              </a:tr>
              <a:tr h="844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Aim 1: Send human and murine plasma samples to </a:t>
                      </a:r>
                      <a:r>
                        <a:rPr lang="en-US" sz="1600" b="1" dirty="0" err="1"/>
                        <a:t>SomaLogic</a:t>
                      </a:r>
                      <a:r>
                        <a:rPr lang="en-US" sz="1600" b="1" dirty="0"/>
                        <a:t> for analysis on their </a:t>
                      </a:r>
                      <a:r>
                        <a:rPr lang="en-US" sz="1600" b="1" dirty="0" err="1"/>
                        <a:t>SomaScan</a:t>
                      </a:r>
                      <a:r>
                        <a:rPr lang="en-US" sz="1600" b="1" dirty="0"/>
                        <a:t> assay </a:t>
                      </a:r>
                      <a:r>
                        <a:rPr lang="en-US" sz="1600" dirty="0"/>
                        <a:t>platform (using the full 7000-target panel) and receive output data back from </a:t>
                      </a:r>
                      <a:r>
                        <a:rPr lang="en-US" sz="1600" dirty="0" err="1"/>
                        <a:t>SomaLogic</a:t>
                      </a:r>
                      <a:r>
                        <a:rPr lang="en-US" sz="1600" dirty="0"/>
                        <a:t> for all samples submitted.</a:t>
                      </a:r>
                      <a:endParaRPr lang="en-US" sz="1600" strike="sngStrike" baseline="0" dirty="0">
                        <a:solidFill>
                          <a:srgbClr val="FF0000"/>
                        </a:solidFill>
                      </a:endParaRPr>
                    </a:p>
                    <a:p>
                      <a:endParaRPr lang="en-US" sz="1600" dirty="0">
                        <a:solidFill>
                          <a:schemeClr val="tx1">
                            <a:lumMod val="75000"/>
                            <a:lumOff val="25000"/>
                          </a:schemeClr>
                        </a:solidFill>
                      </a:endParaRPr>
                    </a:p>
                  </a:txBody>
                  <a:tcPr>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600" dirty="0"/>
                        <a:t>Milestone 1: Receive data back from </a:t>
                      </a:r>
                      <a:r>
                        <a:rPr lang="en-US" sz="1600" dirty="0" err="1"/>
                        <a:t>SomaLogic</a:t>
                      </a:r>
                      <a:r>
                        <a:rPr lang="en-US" sz="1600" dirty="0"/>
                        <a:t> within 3 months of sending specimens to their facility in Colorado. </a:t>
                      </a:r>
                      <a:endParaRPr lang="en-US" sz="1600" strike="sngStrike" baseline="0" dirty="0">
                        <a:solidFill>
                          <a:srgbClr val="FF00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844382">
                <a:tc>
                  <a:txBody>
                    <a:bodyPr/>
                    <a:lstStyle/>
                    <a:p>
                      <a:r>
                        <a:rPr lang="en-US" sz="1600" b="1" dirty="0"/>
                        <a:t>Aim 2: Perform initial data analysis on human plasma specimens, </a:t>
                      </a:r>
                      <a:r>
                        <a:rPr lang="en-US" sz="1600" dirty="0"/>
                        <a:t>including assessment of technical assay reproducibility, level of consistency between human patient specimens, and the degree to which pre-analytic specimen characteristics (e.g. pink/red color) correlate with built-in </a:t>
                      </a:r>
                      <a:r>
                        <a:rPr lang="en-US" sz="1600" dirty="0" err="1"/>
                        <a:t>SomaScan</a:t>
                      </a:r>
                      <a:r>
                        <a:rPr lang="en-US" sz="1600" dirty="0"/>
                        <a:t> targeted quality-control (QC) measurements of hemoglobin and haptoglobin. Determine number of detected proteins common and unique to full-volume and reduced volume/diluted pool samples.</a:t>
                      </a:r>
                      <a:endParaRPr lang="en-US" sz="1600" dirty="0">
                        <a:solidFill>
                          <a:srgbClr val="FF0000"/>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600" dirty="0"/>
                        <a:t>Milestone 2: Values calculated for technical assay variance, biological variance, and power estimation. Correlation assessing relationship between pink/red specimen color and </a:t>
                      </a:r>
                      <a:r>
                        <a:rPr lang="en-US" sz="1600" dirty="0" err="1"/>
                        <a:t>SomaScan</a:t>
                      </a:r>
                      <a:r>
                        <a:rPr lang="en-US" sz="1600" dirty="0"/>
                        <a:t> measurement of hemoglobin/haptoglobin. Number of detected proteins common and unique to full- and reduced-volume pooled plasma specimens.</a:t>
                      </a:r>
                      <a:endParaRPr lang="en-US" sz="1600" dirty="0">
                        <a:solidFill>
                          <a:schemeClr val="tx1">
                            <a:lumMod val="75000"/>
                            <a:lumOff val="2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4"/>
          <p:cNvSpPr txBox="1"/>
          <p:nvPr/>
        </p:nvSpPr>
        <p:spPr>
          <a:xfrm>
            <a:off x="518160" y="36237"/>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Overview of Milestones – Interval 1</a:t>
            </a:r>
            <a:endParaRPr lang="en-US" sz="1800" dirty="0">
              <a:solidFill>
                <a:srgbClr val="0070C0"/>
              </a:solidFill>
              <a:latin typeface="Calibri" charset="0"/>
              <a:ea typeface="Calibri" charset="0"/>
              <a:cs typeface="Calibri" charset="0"/>
            </a:endParaRPr>
          </a:p>
        </p:txBody>
      </p:sp>
      <p:grpSp>
        <p:nvGrpSpPr>
          <p:cNvPr id="12" name="Group 11"/>
          <p:cNvGrpSpPr/>
          <p:nvPr/>
        </p:nvGrpSpPr>
        <p:grpSpPr>
          <a:xfrm>
            <a:off x="10429400" y="652376"/>
            <a:ext cx="1345240" cy="573666"/>
            <a:chOff x="5140550" y="634600"/>
            <a:chExt cx="1345240" cy="573666"/>
          </a:xfrm>
        </p:grpSpPr>
        <p:sp>
          <p:nvSpPr>
            <p:cNvPr id="9" name="Down Arrow 8"/>
            <p:cNvSpPr/>
            <p:nvPr/>
          </p:nvSpPr>
          <p:spPr bwMode="auto">
            <a:xfrm>
              <a:off x="5655004" y="954773"/>
              <a:ext cx="365760" cy="253493"/>
            </a:xfrm>
            <a:prstGeom prst="downArrow">
              <a:avLst>
                <a:gd name="adj1" fmla="val 50000"/>
                <a:gd name="adj2" fmla="val 62024"/>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 name="TextBox 10"/>
            <p:cNvSpPr txBox="1"/>
            <p:nvPr/>
          </p:nvSpPr>
          <p:spPr>
            <a:xfrm>
              <a:off x="5140550" y="634600"/>
              <a:ext cx="1345240" cy="338554"/>
            </a:xfrm>
            <a:prstGeom prst="rect">
              <a:avLst/>
            </a:prstGeom>
            <a:noFill/>
          </p:spPr>
          <p:txBody>
            <a:bodyPr wrap="none" rtlCol="0">
              <a:spAutoFit/>
            </a:bodyPr>
            <a:lstStyle/>
            <a:p>
              <a:pPr algn="ctr"/>
              <a:r>
                <a:rPr lang="en-US" b="1" cap="all" dirty="0">
                  <a:solidFill>
                    <a:schemeClr val="bg1">
                      <a:lumMod val="65000"/>
                    </a:schemeClr>
                  </a:solidFill>
                </a:rPr>
                <a:t>progress</a:t>
              </a:r>
            </a:p>
          </p:txBody>
        </p:sp>
      </p:grpSp>
      <p:grpSp>
        <p:nvGrpSpPr>
          <p:cNvPr id="14" name="Group 13">
            <a:extLst>
              <a:ext uri="{FF2B5EF4-FFF2-40B4-BE49-F238E27FC236}">
                <a16:creationId xmlns:a16="http://schemas.microsoft.com/office/drawing/2014/main" id="{96C67EB1-1FD5-46C7-95A7-8FCF1B68C768}"/>
              </a:ext>
            </a:extLst>
          </p:cNvPr>
          <p:cNvGrpSpPr>
            <a:grpSpLocks noChangeAspect="1"/>
          </p:cNvGrpSpPr>
          <p:nvPr/>
        </p:nvGrpSpPr>
        <p:grpSpPr>
          <a:xfrm>
            <a:off x="6551103" y="2342796"/>
            <a:ext cx="274320" cy="274320"/>
            <a:chOff x="3730978" y="1354843"/>
            <a:chExt cx="384829" cy="384829"/>
          </a:xfrm>
        </p:grpSpPr>
        <p:sp>
          <p:nvSpPr>
            <p:cNvPr id="15" name="Oval 14">
              <a:extLst>
                <a:ext uri="{FF2B5EF4-FFF2-40B4-BE49-F238E27FC236}">
                  <a16:creationId xmlns:a16="http://schemas.microsoft.com/office/drawing/2014/main" id="{76D0183E-8F85-4A19-80DD-B8F8E77865D3}"/>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 name="Freeform 8">
              <a:extLst>
                <a:ext uri="{FF2B5EF4-FFF2-40B4-BE49-F238E27FC236}">
                  <a16:creationId xmlns:a16="http://schemas.microsoft.com/office/drawing/2014/main" id="{302ACA97-F16C-4371-935C-93FB017F886B}"/>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7" name="Group 16">
            <a:extLst>
              <a:ext uri="{FF2B5EF4-FFF2-40B4-BE49-F238E27FC236}">
                <a16:creationId xmlns:a16="http://schemas.microsoft.com/office/drawing/2014/main" id="{55D3FD3E-48D5-44E5-80C9-7C6FC1935810}"/>
              </a:ext>
            </a:extLst>
          </p:cNvPr>
          <p:cNvGrpSpPr>
            <a:grpSpLocks noChangeAspect="1"/>
          </p:cNvGrpSpPr>
          <p:nvPr/>
        </p:nvGrpSpPr>
        <p:grpSpPr>
          <a:xfrm>
            <a:off x="7340111" y="4844857"/>
            <a:ext cx="274320" cy="274320"/>
            <a:chOff x="3730978" y="1354843"/>
            <a:chExt cx="384829" cy="384829"/>
          </a:xfrm>
        </p:grpSpPr>
        <p:sp>
          <p:nvSpPr>
            <p:cNvPr id="18" name="Oval 17">
              <a:extLst>
                <a:ext uri="{FF2B5EF4-FFF2-40B4-BE49-F238E27FC236}">
                  <a16:creationId xmlns:a16="http://schemas.microsoft.com/office/drawing/2014/main" id="{1D2CD465-D2B0-41E6-896C-5DE41DA9EE9F}"/>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5" name="Freeform 8">
              <a:extLst>
                <a:ext uri="{FF2B5EF4-FFF2-40B4-BE49-F238E27FC236}">
                  <a16:creationId xmlns:a16="http://schemas.microsoft.com/office/drawing/2014/main" id="{297DC7AC-7E35-421F-A275-6BBDE6FD72C6}"/>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196138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p:cNvGraphicFramePr>
            <a:graphicFrameLocks/>
          </p:cNvGraphicFramePr>
          <p:nvPr>
            <p:extLst>
              <p:ext uri="{D42A27DB-BD31-4B8C-83A1-F6EECF244321}">
                <p14:modId xmlns:p14="http://schemas.microsoft.com/office/powerpoint/2010/main" val="3905307071"/>
              </p:ext>
            </p:extLst>
          </p:nvPr>
        </p:nvGraphicFramePr>
        <p:xfrm>
          <a:off x="463566" y="573716"/>
          <a:ext cx="11264868" cy="6106959"/>
        </p:xfrm>
        <a:graphic>
          <a:graphicData uri="http://schemas.openxmlformats.org/drawingml/2006/table">
            <a:tbl>
              <a:tblPr firstRow="1" bandRow="1">
                <a:tableStyleId>{5C22544A-7EE6-4342-B048-85BDC9FD1C3A}</a:tableStyleId>
              </a:tblPr>
              <a:tblGrid>
                <a:gridCol w="5755318">
                  <a:extLst>
                    <a:ext uri="{9D8B030D-6E8A-4147-A177-3AD203B41FA5}">
                      <a16:colId xmlns:a16="http://schemas.microsoft.com/office/drawing/2014/main" val="20000"/>
                    </a:ext>
                  </a:extLst>
                </a:gridCol>
                <a:gridCol w="243069">
                  <a:extLst>
                    <a:ext uri="{9D8B030D-6E8A-4147-A177-3AD203B41FA5}">
                      <a16:colId xmlns:a16="http://schemas.microsoft.com/office/drawing/2014/main" val="20001"/>
                    </a:ext>
                  </a:extLst>
                </a:gridCol>
                <a:gridCol w="5056162">
                  <a:extLst>
                    <a:ext uri="{9D8B030D-6E8A-4147-A177-3AD203B41FA5}">
                      <a16:colId xmlns:a16="http://schemas.microsoft.com/office/drawing/2014/main" val="20002"/>
                    </a:ext>
                  </a:extLst>
                </a:gridCol>
                <a:gridCol w="210319">
                  <a:extLst>
                    <a:ext uri="{9D8B030D-6E8A-4147-A177-3AD203B41FA5}">
                      <a16:colId xmlns:a16="http://schemas.microsoft.com/office/drawing/2014/main" val="20003"/>
                    </a:ext>
                  </a:extLst>
                </a:gridCol>
              </a:tblGrid>
              <a:tr h="311342">
                <a:tc>
                  <a:txBody>
                    <a:bodyPr/>
                    <a:lstStyle/>
                    <a:p>
                      <a:pPr algn="ctr"/>
                      <a:endParaRPr lang="en-US" b="0" dirty="0">
                        <a:solidFill>
                          <a:srgbClr val="0070C0"/>
                        </a:solidFill>
                      </a:endParaRPr>
                    </a:p>
                  </a:txBody>
                  <a:tcPr>
                    <a:lnB w="38100" cmpd="sng">
                      <a:noFill/>
                    </a:lnB>
                    <a:noFill/>
                  </a:tcPr>
                </a:tc>
                <a:tc gridSpan="3">
                  <a:txBody>
                    <a:bodyPr/>
                    <a:lstStyle/>
                    <a:p>
                      <a:pPr algn="ctr"/>
                      <a:r>
                        <a:rPr lang="en-US" b="0" baseline="0" dirty="0">
                          <a:solidFill>
                            <a:srgbClr val="0070C0"/>
                          </a:solidFill>
                        </a:rPr>
                        <a:t>Interval</a:t>
                      </a:r>
                      <a:endParaRPr lang="en-US" b="0" dirty="0">
                        <a:solidFill>
                          <a:srgbClr val="0070C0"/>
                        </a:solidFill>
                      </a:endParaRPr>
                    </a:p>
                  </a:txBody>
                  <a:tcPr>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b="0" dirty="0">
                        <a:solidFill>
                          <a:schemeClr val="bg1"/>
                        </a:solidFill>
                      </a:endParaRPr>
                    </a:p>
                  </a:txBody>
                  <a:tcPr>
                    <a:lnL w="12700" cmpd="sng">
                      <a:noFill/>
                    </a:lnL>
                    <a:lnR w="12700" cmpd="sng">
                      <a:noFill/>
                    </a:lnR>
                    <a:lnB w="38100" cmpd="sng">
                      <a:noFill/>
                    </a:lnB>
                    <a:solidFill>
                      <a:srgbClr val="0070C0"/>
                    </a:solidFill>
                  </a:tcPr>
                </a:tc>
                <a:tc hMerge="1">
                  <a:txBody>
                    <a:bodyPr/>
                    <a:lstStyle/>
                    <a:p>
                      <a:endParaRPr lang="en-US" b="0" dirty="0">
                        <a:solidFill>
                          <a:schemeClr val="bg1"/>
                        </a:solidFill>
                      </a:endParaRPr>
                    </a:p>
                  </a:txBody>
                  <a:tcPr>
                    <a:lnL w="12700" cmpd="sng">
                      <a:noFill/>
                    </a:lnL>
                    <a:lnB w="38100" cmpd="sng">
                      <a:noFill/>
                    </a:lnB>
                    <a:solidFill>
                      <a:srgbClr val="0070C0"/>
                    </a:solidFill>
                  </a:tcPr>
                </a:tc>
                <a:extLst>
                  <a:ext uri="{0D108BD9-81ED-4DB2-BD59-A6C34878D82A}">
                    <a16:rowId xmlns:a16="http://schemas.microsoft.com/office/drawing/2014/main" val="10000"/>
                  </a:ext>
                </a:extLst>
              </a:tr>
              <a:tr h="311342">
                <a:tc>
                  <a:txBody>
                    <a:bodyPr/>
                    <a:lstStyle/>
                    <a:p>
                      <a:r>
                        <a:rPr lang="en-US" b="0" dirty="0">
                          <a:solidFill>
                            <a:srgbClr val="0070C0"/>
                          </a:solidFill>
                        </a:rPr>
                        <a:t>Aims</a:t>
                      </a:r>
                    </a:p>
                  </a:txBody>
                  <a:tcPr>
                    <a:lnT w="38100" cmpd="sng">
                      <a:noFill/>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b="0" cap="none" baseline="0" dirty="0">
                          <a:solidFill>
                            <a:srgbClr val="0070C0"/>
                          </a:solidFill>
                        </a:rPr>
                        <a:t>6</a:t>
                      </a:r>
                    </a:p>
                  </a:txBody>
                  <a:tcPr>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b="0" cap="none" baseline="0" dirty="0">
                          <a:solidFill>
                            <a:srgbClr val="0070C0"/>
                          </a:solidFill>
                        </a:rPr>
                        <a:t>12 months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b="0" cap="none" baseline="0" dirty="0">
                        <a:solidFill>
                          <a:srgbClr val="0070C0"/>
                        </a:solidFill>
                      </a:endParaRPr>
                    </a:p>
                  </a:txBody>
                  <a:tcPr>
                    <a:lnL w="12700" cmpd="sng">
                      <a:noFill/>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1"/>
                  </a:ext>
                </a:extLst>
              </a:tr>
              <a:tr h="2022639">
                <a:tc>
                  <a:txBody>
                    <a:bodyPr/>
                    <a:lstStyle/>
                    <a:p>
                      <a:r>
                        <a:rPr lang="en-US" sz="1600" dirty="0"/>
                        <a:t>Aim 3: Employ Seer </a:t>
                      </a:r>
                      <a:r>
                        <a:rPr lang="en-US" sz="1600" dirty="0" err="1"/>
                        <a:t>Proteograph</a:t>
                      </a:r>
                      <a:r>
                        <a:rPr lang="en-US" sz="1600" dirty="0"/>
                        <a:t> and </a:t>
                      </a:r>
                      <a:r>
                        <a:rPr lang="en-US" sz="1600" dirty="0" err="1"/>
                        <a:t>timsTOF</a:t>
                      </a:r>
                      <a:r>
                        <a:rPr lang="en-US" sz="1600" dirty="0"/>
                        <a:t> mass spectrometry (PG/MS) to respectively prepare and analyze 250 ul aliquots of the same murine plasma specimens and of 30 of the same human plasma specimens (2 human samples cannot be prepared due to low volume) submitted for </a:t>
                      </a:r>
                      <a:r>
                        <a:rPr lang="en-US" sz="1600" dirty="0" err="1"/>
                        <a:t>SomaScan</a:t>
                      </a:r>
                      <a:r>
                        <a:rPr lang="en-US" sz="1600" dirty="0"/>
                        <a:t> (human plasma PG/MS analysis to be done in this project) in order to compare platform outputs.</a:t>
                      </a:r>
                      <a:endParaRPr lang="en-US" sz="1600" dirty="0">
                        <a:solidFill>
                          <a:schemeClr val="tx1">
                            <a:lumMod val="75000"/>
                            <a:lumOff val="25000"/>
                          </a:schemeClr>
                        </a:solidFill>
                      </a:endParaRPr>
                    </a:p>
                  </a:txBody>
                  <a:tcPr>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strike="sngStrike" baseline="0" dirty="0">
                        <a:solidFill>
                          <a:srgbClr val="FF00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600" dirty="0"/>
                        <a:t>Milestone 3: At least 300 ng peptide per nanoparticle enrichment from </a:t>
                      </a:r>
                      <a:r>
                        <a:rPr lang="en-US" sz="1600" dirty="0" err="1"/>
                        <a:t>Proteograph</a:t>
                      </a:r>
                      <a:r>
                        <a:rPr lang="en-US" sz="1600" dirty="0"/>
                        <a:t> preparation and at least 800 protein groups identified and quantified per specimen from </a:t>
                      </a:r>
                      <a:r>
                        <a:rPr lang="en-US" sz="1600" dirty="0" err="1"/>
                        <a:t>timsTOF</a:t>
                      </a:r>
                      <a:r>
                        <a:rPr lang="en-US" sz="1600" dirty="0"/>
                        <a:t> mass spectrometry analysis.</a:t>
                      </a:r>
                      <a:endParaRPr lang="en-US" sz="1600" dirty="0">
                        <a:solidFill>
                          <a:schemeClr val="tx1">
                            <a:lumMod val="75000"/>
                            <a:lumOff val="2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878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Aim 4: Determine number of common proteins measured by both </a:t>
                      </a:r>
                      <a:r>
                        <a:rPr lang="en-US" sz="1600" dirty="0" err="1"/>
                        <a:t>SomaScan</a:t>
                      </a:r>
                      <a:r>
                        <a:rPr lang="en-US" sz="1600" dirty="0"/>
                        <a:t> and PG/MS platforms across individual patient specimens. Determine differentially expressed proteins across high- and low-grade prostate cancer specimens (15 versus 15). For differentially detected proteins measured by </a:t>
                      </a:r>
                      <a:r>
                        <a:rPr lang="en-US" sz="1600" dirty="0" err="1"/>
                        <a:t>SomaScan</a:t>
                      </a:r>
                      <a:r>
                        <a:rPr lang="en-US" sz="1600" dirty="0"/>
                        <a:t> and PG/MS, perform statistical analysis to assess the degree of agreement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000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600" dirty="0"/>
                        <a:t>Milestone 4: Number of measured proteins common and unique to </a:t>
                      </a:r>
                      <a:r>
                        <a:rPr lang="en-US" sz="1600" dirty="0" err="1"/>
                        <a:t>SomaScan</a:t>
                      </a:r>
                      <a:r>
                        <a:rPr lang="en-US" sz="1600" dirty="0"/>
                        <a:t> and PG/MS platform assays. Determination of differentially expressed proteins as measured by </a:t>
                      </a:r>
                      <a:r>
                        <a:rPr lang="en-US" sz="1600" dirty="0" err="1"/>
                        <a:t>SomaScan</a:t>
                      </a:r>
                      <a:r>
                        <a:rPr lang="en-US" sz="1600" dirty="0"/>
                        <a:t> across high- and low-grade human prostate cancer plasma specimens. Values calculated indicating degree of agreement between quantitative outputs from </a:t>
                      </a:r>
                      <a:r>
                        <a:rPr lang="en-US" sz="1600" dirty="0" err="1"/>
                        <a:t>SomaScan</a:t>
                      </a:r>
                      <a:r>
                        <a:rPr lang="en-US" sz="1600" dirty="0"/>
                        <a:t> and PG/MS for differentially detected proteins.</a:t>
                      </a:r>
                    </a:p>
                    <a:p>
                      <a:endParaRPr lang="en-US" sz="1600" dirty="0">
                        <a:solidFill>
                          <a:schemeClr val="tx1">
                            <a:lumMod val="75000"/>
                            <a:lumOff val="2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45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Aim 5: In preparation for murine specimen data analysis proposed for Interval 3, learn from </a:t>
                      </a:r>
                      <a:r>
                        <a:rPr lang="en-US" sz="1600" dirty="0" err="1"/>
                        <a:t>SomaLogic</a:t>
                      </a:r>
                      <a:r>
                        <a:rPr lang="en-US" sz="1600" dirty="0"/>
                        <a:t> internal testing how many and which of the 7000 </a:t>
                      </a:r>
                      <a:r>
                        <a:rPr lang="en-US" sz="1600" dirty="0" err="1"/>
                        <a:t>SomaScan</a:t>
                      </a:r>
                      <a:r>
                        <a:rPr lang="en-US" sz="1600" dirty="0"/>
                        <a:t> assay targets should/can be assessed in murine plasma samples.</a:t>
                      </a:r>
                      <a:endParaRPr lang="en-US" sz="1600" dirty="0">
                        <a:solidFill>
                          <a:srgbClr val="FF000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600" dirty="0"/>
                        <a:t>Milestone 5: Obtain list of targets as determined by </a:t>
                      </a:r>
                      <a:r>
                        <a:rPr lang="en-US" sz="1600" dirty="0" err="1"/>
                        <a:t>SomaLogic</a:t>
                      </a:r>
                      <a:r>
                        <a:rPr lang="en-US" sz="1600" dirty="0"/>
                        <a:t> internal testing that can be measured in murine plasma samples.</a:t>
                      </a:r>
                      <a:endParaRPr lang="en-US" sz="1600" dirty="0">
                        <a:solidFill>
                          <a:schemeClr val="tx1">
                            <a:lumMod val="75000"/>
                            <a:lumOff val="2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79612448"/>
                  </a:ext>
                </a:extLst>
              </a:tr>
            </a:tbl>
          </a:graphicData>
        </a:graphic>
      </p:graphicFrame>
      <p:sp>
        <p:nvSpPr>
          <p:cNvPr id="5" name="TextBox 4"/>
          <p:cNvSpPr txBox="1"/>
          <p:nvPr/>
        </p:nvSpPr>
        <p:spPr>
          <a:xfrm>
            <a:off x="518160" y="26189"/>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Overview of Milestones – Interval 2</a:t>
            </a:r>
            <a:endParaRPr lang="en-US" sz="1800" dirty="0">
              <a:solidFill>
                <a:srgbClr val="0070C0"/>
              </a:solidFill>
              <a:latin typeface="Calibri" charset="0"/>
              <a:ea typeface="Calibri" charset="0"/>
              <a:cs typeface="Calibri" charset="0"/>
            </a:endParaRPr>
          </a:p>
        </p:txBody>
      </p:sp>
      <p:grpSp>
        <p:nvGrpSpPr>
          <p:cNvPr id="12" name="Group 11"/>
          <p:cNvGrpSpPr/>
          <p:nvPr/>
        </p:nvGrpSpPr>
        <p:grpSpPr>
          <a:xfrm>
            <a:off x="10842938" y="286883"/>
            <a:ext cx="1345240" cy="573666"/>
            <a:chOff x="10087755" y="634600"/>
            <a:chExt cx="1345240" cy="573666"/>
          </a:xfrm>
        </p:grpSpPr>
        <p:sp>
          <p:nvSpPr>
            <p:cNvPr id="9" name="Down Arrow 8"/>
            <p:cNvSpPr/>
            <p:nvPr/>
          </p:nvSpPr>
          <p:spPr bwMode="auto">
            <a:xfrm>
              <a:off x="10577495" y="954773"/>
              <a:ext cx="365760" cy="253493"/>
            </a:xfrm>
            <a:prstGeom prst="downArrow">
              <a:avLst>
                <a:gd name="adj1" fmla="val 50000"/>
                <a:gd name="adj2" fmla="val 62024"/>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 name="TextBox 10"/>
            <p:cNvSpPr txBox="1"/>
            <p:nvPr/>
          </p:nvSpPr>
          <p:spPr>
            <a:xfrm>
              <a:off x="10087755" y="634600"/>
              <a:ext cx="1345240" cy="338554"/>
            </a:xfrm>
            <a:prstGeom prst="rect">
              <a:avLst/>
            </a:prstGeom>
            <a:noFill/>
          </p:spPr>
          <p:txBody>
            <a:bodyPr wrap="none" rtlCol="0">
              <a:spAutoFit/>
            </a:bodyPr>
            <a:lstStyle/>
            <a:p>
              <a:pPr algn="ctr"/>
              <a:r>
                <a:rPr lang="en-US" b="1" cap="all" dirty="0">
                  <a:solidFill>
                    <a:schemeClr val="bg1">
                      <a:lumMod val="65000"/>
                    </a:schemeClr>
                  </a:solidFill>
                </a:rPr>
                <a:t>progress</a:t>
              </a:r>
            </a:p>
          </p:txBody>
        </p:sp>
      </p:grpSp>
      <p:grpSp>
        <p:nvGrpSpPr>
          <p:cNvPr id="8" name="Group 7">
            <a:extLst>
              <a:ext uri="{FF2B5EF4-FFF2-40B4-BE49-F238E27FC236}">
                <a16:creationId xmlns:a16="http://schemas.microsoft.com/office/drawing/2014/main" id="{57FD1430-62FC-44DE-BFDC-29A6082C0398}"/>
              </a:ext>
            </a:extLst>
          </p:cNvPr>
          <p:cNvGrpSpPr>
            <a:grpSpLocks noChangeAspect="1"/>
          </p:cNvGrpSpPr>
          <p:nvPr/>
        </p:nvGrpSpPr>
        <p:grpSpPr>
          <a:xfrm>
            <a:off x="10960067" y="2369744"/>
            <a:ext cx="274320" cy="274320"/>
            <a:chOff x="3730978" y="1354843"/>
            <a:chExt cx="384829" cy="384829"/>
          </a:xfrm>
        </p:grpSpPr>
        <p:sp>
          <p:nvSpPr>
            <p:cNvPr id="10" name="Oval 9">
              <a:extLst>
                <a:ext uri="{FF2B5EF4-FFF2-40B4-BE49-F238E27FC236}">
                  <a16:creationId xmlns:a16="http://schemas.microsoft.com/office/drawing/2014/main" id="{4051EAF4-905B-4482-A1F0-9485452355DF}"/>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Freeform 8">
              <a:extLst>
                <a:ext uri="{FF2B5EF4-FFF2-40B4-BE49-F238E27FC236}">
                  <a16:creationId xmlns:a16="http://schemas.microsoft.com/office/drawing/2014/main" id="{7A209AF4-45FF-4E4C-9EB3-497A2E663EDD}"/>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4" name="Group 13">
            <a:extLst>
              <a:ext uri="{FF2B5EF4-FFF2-40B4-BE49-F238E27FC236}">
                <a16:creationId xmlns:a16="http://schemas.microsoft.com/office/drawing/2014/main" id="{088D0D3D-480E-4BFD-9251-A2078866F84D}"/>
              </a:ext>
            </a:extLst>
          </p:cNvPr>
          <p:cNvGrpSpPr>
            <a:grpSpLocks noChangeAspect="1"/>
          </p:cNvGrpSpPr>
          <p:nvPr/>
        </p:nvGrpSpPr>
        <p:grpSpPr>
          <a:xfrm>
            <a:off x="8855404" y="6208297"/>
            <a:ext cx="274320" cy="274320"/>
            <a:chOff x="3730978" y="1354843"/>
            <a:chExt cx="384829" cy="384829"/>
          </a:xfrm>
        </p:grpSpPr>
        <p:sp>
          <p:nvSpPr>
            <p:cNvPr id="15" name="Oval 14">
              <a:extLst>
                <a:ext uri="{FF2B5EF4-FFF2-40B4-BE49-F238E27FC236}">
                  <a16:creationId xmlns:a16="http://schemas.microsoft.com/office/drawing/2014/main" id="{E315B52F-AF55-4406-9928-FE6C04E72079}"/>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 name="Freeform 8">
              <a:extLst>
                <a:ext uri="{FF2B5EF4-FFF2-40B4-BE49-F238E27FC236}">
                  <a16:creationId xmlns:a16="http://schemas.microsoft.com/office/drawing/2014/main" id="{ECD4414F-9D3D-4053-8858-BB7DEFD46B7C}"/>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2" name="TextBox 1">
            <a:extLst>
              <a:ext uri="{FF2B5EF4-FFF2-40B4-BE49-F238E27FC236}">
                <a16:creationId xmlns:a16="http://schemas.microsoft.com/office/drawing/2014/main" id="{AC4BDDCD-456A-4C89-8F87-6C8ACB8DECB3}"/>
              </a:ext>
            </a:extLst>
          </p:cNvPr>
          <p:cNvSpPr txBox="1"/>
          <p:nvPr/>
        </p:nvSpPr>
        <p:spPr>
          <a:xfrm>
            <a:off x="6444783" y="2698880"/>
            <a:ext cx="5710290" cy="338554"/>
          </a:xfrm>
          <a:prstGeom prst="rect">
            <a:avLst/>
          </a:prstGeom>
          <a:noFill/>
        </p:spPr>
        <p:txBody>
          <a:bodyPr wrap="square" rtlCol="0">
            <a:spAutoFit/>
          </a:bodyPr>
          <a:lstStyle/>
          <a:p>
            <a:r>
              <a:rPr lang="en-US" dirty="0"/>
              <a:t>(used already acquired Seer Pilot Project data)</a:t>
            </a:r>
          </a:p>
        </p:txBody>
      </p:sp>
      <p:grpSp>
        <p:nvGrpSpPr>
          <p:cNvPr id="18" name="Group 17">
            <a:extLst>
              <a:ext uri="{FF2B5EF4-FFF2-40B4-BE49-F238E27FC236}">
                <a16:creationId xmlns:a16="http://schemas.microsoft.com/office/drawing/2014/main" id="{4BF8DC1B-1F6D-4EFA-B1D8-0F220B8532F5}"/>
              </a:ext>
            </a:extLst>
          </p:cNvPr>
          <p:cNvGrpSpPr>
            <a:grpSpLocks noChangeAspect="1"/>
          </p:cNvGrpSpPr>
          <p:nvPr/>
        </p:nvGrpSpPr>
        <p:grpSpPr>
          <a:xfrm>
            <a:off x="11084759" y="5163740"/>
            <a:ext cx="274320" cy="274320"/>
            <a:chOff x="3730978" y="1354843"/>
            <a:chExt cx="384829" cy="384829"/>
          </a:xfrm>
        </p:grpSpPr>
        <p:sp>
          <p:nvSpPr>
            <p:cNvPr id="19" name="Oval 18">
              <a:extLst>
                <a:ext uri="{FF2B5EF4-FFF2-40B4-BE49-F238E27FC236}">
                  <a16:creationId xmlns:a16="http://schemas.microsoft.com/office/drawing/2014/main" id="{EA2D854A-6060-4877-ABC6-1A5993B8C3F0}"/>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 name="Freeform 8">
              <a:extLst>
                <a:ext uri="{FF2B5EF4-FFF2-40B4-BE49-F238E27FC236}">
                  <a16:creationId xmlns:a16="http://schemas.microsoft.com/office/drawing/2014/main" id="{077B4694-2389-46F8-A0F3-8CE6980A8874}"/>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707229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p:cNvGraphicFramePr>
            <a:graphicFrameLocks/>
          </p:cNvGraphicFramePr>
          <p:nvPr>
            <p:extLst>
              <p:ext uri="{D42A27DB-BD31-4B8C-83A1-F6EECF244321}">
                <p14:modId xmlns:p14="http://schemas.microsoft.com/office/powerpoint/2010/main" val="1691353043"/>
              </p:ext>
            </p:extLst>
          </p:nvPr>
        </p:nvGraphicFramePr>
        <p:xfrm>
          <a:off x="463566" y="573716"/>
          <a:ext cx="11264868" cy="5608320"/>
        </p:xfrm>
        <a:graphic>
          <a:graphicData uri="http://schemas.openxmlformats.org/drawingml/2006/table">
            <a:tbl>
              <a:tblPr firstRow="1" bandRow="1">
                <a:tableStyleId>{5C22544A-7EE6-4342-B048-85BDC9FD1C3A}</a:tableStyleId>
              </a:tblPr>
              <a:tblGrid>
                <a:gridCol w="5755318">
                  <a:extLst>
                    <a:ext uri="{9D8B030D-6E8A-4147-A177-3AD203B41FA5}">
                      <a16:colId xmlns:a16="http://schemas.microsoft.com/office/drawing/2014/main" val="20000"/>
                    </a:ext>
                  </a:extLst>
                </a:gridCol>
                <a:gridCol w="243069">
                  <a:extLst>
                    <a:ext uri="{9D8B030D-6E8A-4147-A177-3AD203B41FA5}">
                      <a16:colId xmlns:a16="http://schemas.microsoft.com/office/drawing/2014/main" val="20001"/>
                    </a:ext>
                  </a:extLst>
                </a:gridCol>
                <a:gridCol w="5056162">
                  <a:extLst>
                    <a:ext uri="{9D8B030D-6E8A-4147-A177-3AD203B41FA5}">
                      <a16:colId xmlns:a16="http://schemas.microsoft.com/office/drawing/2014/main" val="20002"/>
                    </a:ext>
                  </a:extLst>
                </a:gridCol>
                <a:gridCol w="210319">
                  <a:extLst>
                    <a:ext uri="{9D8B030D-6E8A-4147-A177-3AD203B41FA5}">
                      <a16:colId xmlns:a16="http://schemas.microsoft.com/office/drawing/2014/main" val="20003"/>
                    </a:ext>
                  </a:extLst>
                </a:gridCol>
              </a:tblGrid>
              <a:tr h="311342">
                <a:tc>
                  <a:txBody>
                    <a:bodyPr/>
                    <a:lstStyle/>
                    <a:p>
                      <a:pPr algn="ctr"/>
                      <a:endParaRPr lang="en-US" b="0" dirty="0">
                        <a:solidFill>
                          <a:srgbClr val="0070C0"/>
                        </a:solidFill>
                      </a:endParaRPr>
                    </a:p>
                  </a:txBody>
                  <a:tcPr>
                    <a:lnB w="38100" cmpd="sng">
                      <a:noFill/>
                    </a:lnB>
                    <a:noFill/>
                  </a:tcPr>
                </a:tc>
                <a:tc gridSpan="3">
                  <a:txBody>
                    <a:bodyPr/>
                    <a:lstStyle/>
                    <a:p>
                      <a:pPr algn="ctr"/>
                      <a:r>
                        <a:rPr lang="en-US" b="0" baseline="0" dirty="0">
                          <a:solidFill>
                            <a:srgbClr val="0070C0"/>
                          </a:solidFill>
                        </a:rPr>
                        <a:t>Interval</a:t>
                      </a:r>
                      <a:endParaRPr lang="en-US" b="0" dirty="0">
                        <a:solidFill>
                          <a:srgbClr val="0070C0"/>
                        </a:solidFill>
                      </a:endParaRPr>
                    </a:p>
                  </a:txBody>
                  <a:tcPr>
                    <a:lnB w="12700" cap="flat" cmpd="sng" algn="ctr">
                      <a:solidFill>
                        <a:schemeClr val="tx1">
                          <a:lumMod val="75000"/>
                          <a:lumOff val="25000"/>
                        </a:schemeClr>
                      </a:solidFill>
                      <a:prstDash val="solid"/>
                      <a:round/>
                      <a:headEnd type="none" w="med" len="med"/>
                      <a:tailEnd type="none" w="med" len="med"/>
                    </a:lnB>
                    <a:noFill/>
                  </a:tcPr>
                </a:tc>
                <a:tc hMerge="1">
                  <a:txBody>
                    <a:bodyPr/>
                    <a:lstStyle/>
                    <a:p>
                      <a:endParaRPr lang="en-US" b="0" dirty="0">
                        <a:solidFill>
                          <a:schemeClr val="bg1"/>
                        </a:solidFill>
                      </a:endParaRPr>
                    </a:p>
                  </a:txBody>
                  <a:tcPr>
                    <a:lnL w="12700" cmpd="sng">
                      <a:noFill/>
                    </a:lnL>
                    <a:lnR w="12700" cmpd="sng">
                      <a:noFill/>
                    </a:lnR>
                    <a:lnB w="38100" cmpd="sng">
                      <a:noFill/>
                    </a:lnB>
                    <a:solidFill>
                      <a:srgbClr val="0070C0"/>
                    </a:solidFill>
                  </a:tcPr>
                </a:tc>
                <a:tc hMerge="1">
                  <a:txBody>
                    <a:bodyPr/>
                    <a:lstStyle/>
                    <a:p>
                      <a:endParaRPr lang="en-US" b="0" dirty="0">
                        <a:solidFill>
                          <a:schemeClr val="bg1"/>
                        </a:solidFill>
                      </a:endParaRPr>
                    </a:p>
                  </a:txBody>
                  <a:tcPr>
                    <a:lnL w="12700" cmpd="sng">
                      <a:noFill/>
                    </a:lnL>
                    <a:lnB w="38100" cmpd="sng">
                      <a:noFill/>
                    </a:lnB>
                    <a:solidFill>
                      <a:srgbClr val="0070C0"/>
                    </a:solidFill>
                  </a:tcPr>
                </a:tc>
                <a:extLst>
                  <a:ext uri="{0D108BD9-81ED-4DB2-BD59-A6C34878D82A}">
                    <a16:rowId xmlns:a16="http://schemas.microsoft.com/office/drawing/2014/main" val="10000"/>
                  </a:ext>
                </a:extLst>
              </a:tr>
              <a:tr h="311342">
                <a:tc>
                  <a:txBody>
                    <a:bodyPr/>
                    <a:lstStyle/>
                    <a:p>
                      <a:r>
                        <a:rPr lang="en-US" b="0" dirty="0">
                          <a:solidFill>
                            <a:srgbClr val="0070C0"/>
                          </a:solidFill>
                        </a:rPr>
                        <a:t>Aims</a:t>
                      </a:r>
                    </a:p>
                  </a:txBody>
                  <a:tcPr>
                    <a:lnT w="38100" cmpd="sng">
                      <a:noFill/>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b="0" cap="none" baseline="0" dirty="0">
                          <a:solidFill>
                            <a:srgbClr val="0070C0"/>
                          </a:solidFill>
                        </a:rPr>
                        <a:t>6</a:t>
                      </a:r>
                    </a:p>
                  </a:txBody>
                  <a:tcPr>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b="0" cap="none" baseline="0" dirty="0">
                          <a:solidFill>
                            <a:srgbClr val="0070C0"/>
                          </a:solidFill>
                        </a:rPr>
                        <a:t>12 months</a:t>
                      </a:r>
                    </a:p>
                  </a:txBody>
                  <a:tcP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b="0" cap="none" baseline="0" dirty="0">
                        <a:solidFill>
                          <a:srgbClr val="0070C0"/>
                        </a:solidFill>
                      </a:endParaRPr>
                    </a:p>
                  </a:txBody>
                  <a:tcPr>
                    <a:lnL w="12700" cmpd="sng">
                      <a:noFill/>
                    </a:lnL>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001"/>
                  </a:ext>
                </a:extLst>
              </a:tr>
              <a:tr h="2022639">
                <a:tc>
                  <a:txBody>
                    <a:bodyPr/>
                    <a:lstStyle/>
                    <a:p>
                      <a:r>
                        <a:rPr lang="en-US" sz="1600" dirty="0"/>
                        <a:t>Aim 6: Repeat analytics described above</a:t>
                      </a:r>
                    </a:p>
                    <a:p>
                      <a:r>
                        <a:rPr lang="en-US" sz="1600" dirty="0"/>
                        <a:t>now for murine specimens.</a:t>
                      </a:r>
                      <a:endParaRPr lang="en-US" sz="1600" dirty="0">
                        <a:solidFill>
                          <a:schemeClr val="tx1">
                            <a:lumMod val="75000"/>
                            <a:lumOff val="25000"/>
                          </a:schemeClr>
                        </a:solidFill>
                      </a:endParaRPr>
                    </a:p>
                  </a:txBody>
                  <a:tcPr>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strike="sngStrike" baseline="0" dirty="0">
                        <a:solidFill>
                          <a:srgbClr val="FF00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400" dirty="0"/>
                        <a:t>Milestone 6: Values calculated for technical assay variance, biological variance, and power estimation for murine plasma specimens. Correlation calculation assessing relationship between pink/red specimen color and </a:t>
                      </a:r>
                      <a:r>
                        <a:rPr lang="en-US" sz="1400" dirty="0" err="1"/>
                        <a:t>SomaScan</a:t>
                      </a:r>
                      <a:r>
                        <a:rPr lang="en-US" sz="1400" dirty="0"/>
                        <a:t> measurement of hemoglobin/haptoglobin for murine specimens. Number of detected proteins common and unique to full- and reduced volume pooled murine plasma specimens. Number of measured proteins both common and unique to the </a:t>
                      </a:r>
                      <a:r>
                        <a:rPr lang="en-US" sz="1400" dirty="0" err="1"/>
                        <a:t>SomaScan</a:t>
                      </a:r>
                      <a:r>
                        <a:rPr lang="en-US" sz="1400" dirty="0"/>
                        <a:t> and PG/MS platforms across individual murine plasma specimens.</a:t>
                      </a:r>
                    </a:p>
                    <a:p>
                      <a:r>
                        <a:rPr lang="en-US" sz="1400" dirty="0"/>
                        <a:t>Determination of differentially expressed proteins in murine plasma specimens as measured by </a:t>
                      </a:r>
                      <a:r>
                        <a:rPr lang="en-US" sz="1400" dirty="0" err="1"/>
                        <a:t>SomaScan</a:t>
                      </a:r>
                      <a:r>
                        <a:rPr lang="en-US" sz="1400" dirty="0"/>
                        <a:t> across a subset of study arm comparisons as described in CEDAR Full Project 2021-1314.</a:t>
                      </a:r>
                      <a:endParaRPr lang="en-US" sz="1400" dirty="0">
                        <a:solidFill>
                          <a:schemeClr val="tx1">
                            <a:lumMod val="75000"/>
                            <a:lumOff val="2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878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Aim 7: Compare quantitative agreement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between two assay platforms for human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and for murine specimen inputs.</a:t>
                      </a:r>
                      <a:endParaRPr lang="en-US" sz="1600" dirty="0">
                        <a:solidFill>
                          <a:srgbClr val="FF000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400" dirty="0"/>
                        <a:t>Milestone 7: Number of measured proteins common and unique to both platform assays for both human and murine specimens. Overall, between platform</a:t>
                      </a:r>
                    </a:p>
                    <a:p>
                      <a:r>
                        <a:rPr lang="en-US" sz="1400" dirty="0"/>
                        <a:t>agreement for proteins differentially detected by the two platform assays for both human and murine specimens. Determination of whether platform agreement is similar for human and murine specimens, which would provide support for valid cross-reactivity in the murine plasma context.</a:t>
                      </a:r>
                      <a:endParaRPr lang="en-US" sz="1400" dirty="0">
                        <a:solidFill>
                          <a:schemeClr val="tx1">
                            <a:lumMod val="75000"/>
                            <a:lumOff val="2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75000"/>
                            <a:lumOff val="25000"/>
                          </a:schemeClr>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4"/>
          <p:cNvSpPr txBox="1"/>
          <p:nvPr/>
        </p:nvSpPr>
        <p:spPr>
          <a:xfrm>
            <a:off x="518160" y="26189"/>
            <a:ext cx="11155680" cy="430887"/>
          </a:xfrm>
          <a:prstGeom prst="rect">
            <a:avLst/>
          </a:prstGeom>
          <a:noFill/>
        </p:spPr>
        <p:txBody>
          <a:bodyPr wrap="square" lIns="0" tIns="0" rIns="0" bIns="0" rtlCol="0">
            <a:spAutoFit/>
          </a:bodyPr>
          <a:lstStyle/>
          <a:p>
            <a:r>
              <a:rPr lang="en-US" sz="2800" dirty="0">
                <a:solidFill>
                  <a:srgbClr val="0070C0"/>
                </a:solidFill>
                <a:latin typeface="Calibri" charset="0"/>
                <a:ea typeface="Calibri" charset="0"/>
                <a:cs typeface="Calibri" charset="0"/>
              </a:rPr>
              <a:t>Overview of Milestones – Interval 3</a:t>
            </a:r>
            <a:endParaRPr lang="en-US" sz="1800" dirty="0">
              <a:solidFill>
                <a:srgbClr val="0070C0"/>
              </a:solidFill>
              <a:latin typeface="Calibri" charset="0"/>
              <a:ea typeface="Calibri" charset="0"/>
              <a:cs typeface="Calibri" charset="0"/>
            </a:endParaRPr>
          </a:p>
        </p:txBody>
      </p:sp>
      <p:grpSp>
        <p:nvGrpSpPr>
          <p:cNvPr id="12" name="Group 11"/>
          <p:cNvGrpSpPr/>
          <p:nvPr/>
        </p:nvGrpSpPr>
        <p:grpSpPr>
          <a:xfrm>
            <a:off x="10833692" y="286883"/>
            <a:ext cx="1345240" cy="573666"/>
            <a:chOff x="10078509" y="634600"/>
            <a:chExt cx="1345240" cy="573666"/>
          </a:xfrm>
        </p:grpSpPr>
        <p:sp>
          <p:nvSpPr>
            <p:cNvPr id="9" name="Down Arrow 8"/>
            <p:cNvSpPr/>
            <p:nvPr/>
          </p:nvSpPr>
          <p:spPr bwMode="auto">
            <a:xfrm>
              <a:off x="10568249" y="954773"/>
              <a:ext cx="365760" cy="253493"/>
            </a:xfrm>
            <a:prstGeom prst="downArrow">
              <a:avLst>
                <a:gd name="adj1" fmla="val 50000"/>
                <a:gd name="adj2" fmla="val 62024"/>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 name="TextBox 10"/>
            <p:cNvSpPr txBox="1"/>
            <p:nvPr/>
          </p:nvSpPr>
          <p:spPr>
            <a:xfrm>
              <a:off x="10078509" y="634600"/>
              <a:ext cx="1345240" cy="338554"/>
            </a:xfrm>
            <a:prstGeom prst="rect">
              <a:avLst/>
            </a:prstGeom>
            <a:noFill/>
          </p:spPr>
          <p:txBody>
            <a:bodyPr wrap="none" rtlCol="0">
              <a:spAutoFit/>
            </a:bodyPr>
            <a:lstStyle/>
            <a:p>
              <a:pPr algn="ctr"/>
              <a:r>
                <a:rPr lang="en-US" b="1" cap="all" dirty="0">
                  <a:solidFill>
                    <a:schemeClr val="bg1">
                      <a:lumMod val="65000"/>
                    </a:schemeClr>
                  </a:solidFill>
                </a:rPr>
                <a:t>progress</a:t>
              </a:r>
            </a:p>
          </p:txBody>
        </p:sp>
      </p:grpSp>
      <p:grpSp>
        <p:nvGrpSpPr>
          <p:cNvPr id="8" name="Group 7">
            <a:extLst>
              <a:ext uri="{FF2B5EF4-FFF2-40B4-BE49-F238E27FC236}">
                <a16:creationId xmlns:a16="http://schemas.microsoft.com/office/drawing/2014/main" id="{57FD1430-62FC-44DE-BFDC-29A6082C0398}"/>
              </a:ext>
            </a:extLst>
          </p:cNvPr>
          <p:cNvGrpSpPr>
            <a:grpSpLocks noChangeAspect="1"/>
          </p:cNvGrpSpPr>
          <p:nvPr/>
        </p:nvGrpSpPr>
        <p:grpSpPr>
          <a:xfrm>
            <a:off x="10960067" y="2064945"/>
            <a:ext cx="274320" cy="274320"/>
            <a:chOff x="3730978" y="1354843"/>
            <a:chExt cx="384829" cy="384829"/>
          </a:xfrm>
        </p:grpSpPr>
        <p:sp>
          <p:nvSpPr>
            <p:cNvPr id="10" name="Oval 9">
              <a:extLst>
                <a:ext uri="{FF2B5EF4-FFF2-40B4-BE49-F238E27FC236}">
                  <a16:creationId xmlns:a16="http://schemas.microsoft.com/office/drawing/2014/main" id="{4051EAF4-905B-4482-A1F0-9485452355DF}"/>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Freeform 8">
              <a:extLst>
                <a:ext uri="{FF2B5EF4-FFF2-40B4-BE49-F238E27FC236}">
                  <a16:creationId xmlns:a16="http://schemas.microsoft.com/office/drawing/2014/main" id="{7A209AF4-45FF-4E4C-9EB3-497A2E663EDD}"/>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4" name="Group 13">
            <a:extLst>
              <a:ext uri="{FF2B5EF4-FFF2-40B4-BE49-F238E27FC236}">
                <a16:creationId xmlns:a16="http://schemas.microsoft.com/office/drawing/2014/main" id="{088D0D3D-480E-4BFD-9251-A2078866F84D}"/>
              </a:ext>
            </a:extLst>
          </p:cNvPr>
          <p:cNvGrpSpPr>
            <a:grpSpLocks noChangeAspect="1"/>
          </p:cNvGrpSpPr>
          <p:nvPr/>
        </p:nvGrpSpPr>
        <p:grpSpPr>
          <a:xfrm>
            <a:off x="11097227" y="5100070"/>
            <a:ext cx="274320" cy="274320"/>
            <a:chOff x="3730978" y="1354843"/>
            <a:chExt cx="384829" cy="384829"/>
          </a:xfrm>
        </p:grpSpPr>
        <p:sp>
          <p:nvSpPr>
            <p:cNvPr id="15" name="Oval 14">
              <a:extLst>
                <a:ext uri="{FF2B5EF4-FFF2-40B4-BE49-F238E27FC236}">
                  <a16:creationId xmlns:a16="http://schemas.microsoft.com/office/drawing/2014/main" id="{E315B52F-AF55-4406-9928-FE6C04E72079}"/>
                </a:ext>
              </a:extLst>
            </p:cNvPr>
            <p:cNvSpPr/>
            <p:nvPr/>
          </p:nvSpPr>
          <p:spPr bwMode="auto">
            <a:xfrm>
              <a:off x="3730978" y="1354843"/>
              <a:ext cx="384829" cy="384829"/>
            </a:xfrm>
            <a:prstGeom prst="ellipse">
              <a:avLst/>
            </a:prstGeom>
            <a:solidFill>
              <a:srgbClr val="91CE50"/>
            </a:solid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 name="Freeform 8">
              <a:extLst>
                <a:ext uri="{FF2B5EF4-FFF2-40B4-BE49-F238E27FC236}">
                  <a16:creationId xmlns:a16="http://schemas.microsoft.com/office/drawing/2014/main" id="{ECD4414F-9D3D-4053-8858-BB7DEFD46B7C}"/>
                </a:ext>
              </a:extLst>
            </p:cNvPr>
            <p:cNvSpPr/>
            <p:nvPr/>
          </p:nvSpPr>
          <p:spPr bwMode="auto">
            <a:xfrm>
              <a:off x="3818970" y="1487990"/>
              <a:ext cx="208844" cy="118534"/>
            </a:xfrm>
            <a:custGeom>
              <a:avLst/>
              <a:gdLst>
                <a:gd name="connsiteX0" fmla="*/ 0 w 208844"/>
                <a:gd name="connsiteY0" fmla="*/ 45156 h 118534"/>
                <a:gd name="connsiteX1" fmla="*/ 73377 w 208844"/>
                <a:gd name="connsiteY1" fmla="*/ 118534 h 118534"/>
                <a:gd name="connsiteX2" fmla="*/ 208844 w 208844"/>
                <a:gd name="connsiteY2" fmla="*/ 0 h 118534"/>
              </a:gdLst>
              <a:ahLst/>
              <a:cxnLst>
                <a:cxn ang="0">
                  <a:pos x="connsiteX0" y="connsiteY0"/>
                </a:cxn>
                <a:cxn ang="0">
                  <a:pos x="connsiteX1" y="connsiteY1"/>
                </a:cxn>
                <a:cxn ang="0">
                  <a:pos x="connsiteX2" y="connsiteY2"/>
                </a:cxn>
              </a:cxnLst>
              <a:rect l="l" t="t" r="r" b="b"/>
              <a:pathLst>
                <a:path w="208844" h="118534">
                  <a:moveTo>
                    <a:pt x="0" y="45156"/>
                  </a:moveTo>
                  <a:lnTo>
                    <a:pt x="73377" y="118534"/>
                  </a:lnTo>
                  <a:lnTo>
                    <a:pt x="208844" y="0"/>
                  </a:lnTo>
                </a:path>
              </a:pathLst>
            </a:custGeom>
            <a:noFill/>
            <a:ln w="3810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241273962"/>
      </p:ext>
    </p:extLst>
  </p:cSld>
  <p:clrMapOvr>
    <a:masterClrMapping/>
  </p:clrMapOvr>
</p:sld>
</file>

<file path=ppt/theme/theme1.xml><?xml version="1.0" encoding="utf-8"?>
<a:theme xmlns:a="http://schemas.openxmlformats.org/drawingml/2006/main" name="TEMPLATE PV_General (new)">
  <a:themeElements>
    <a:clrScheme name="TEMPLATE PV_General (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 PV_General (n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TEMPLATE PV_General (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PV_General (n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PV_General (n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PV_General (n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PV_General (n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PV_General (n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PV_General (ne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PV_General (n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PV_General (n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PV_General (n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PV_General (n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PV_General (n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d374a3c-f27b-4379-8d9b-b3c67df3460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5A736A5B706B4199ADE3F9660632E8" ma:contentTypeVersion="18" ma:contentTypeDescription="Create a new document." ma:contentTypeScope="" ma:versionID="f58f8edd5d338f583192da12039f62b3">
  <xsd:schema xmlns:xsd="http://www.w3.org/2001/XMLSchema" xmlns:xs="http://www.w3.org/2001/XMLSchema" xmlns:p="http://schemas.microsoft.com/office/2006/metadata/properties" xmlns:ns3="2d374a3c-f27b-4379-8d9b-b3c67df34604" xmlns:ns4="b84fef3d-7b35-4713-a4e6-f27219e8cadd" targetNamespace="http://schemas.microsoft.com/office/2006/metadata/properties" ma:root="true" ma:fieldsID="62647ee4c24a29042d36beaea6fb30d7" ns3:_="" ns4:_="">
    <xsd:import namespace="2d374a3c-f27b-4379-8d9b-b3c67df34604"/>
    <xsd:import namespace="b84fef3d-7b35-4713-a4e6-f27219e8cad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74a3c-f27b-4379-8d9b-b3c67df346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4fef3d-7b35-4713-a4e6-f27219e8ca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84AA05-D3EF-4136-B1EA-8CB075019653}">
  <ds:schemaRefs>
    <ds:schemaRef ds:uri="http://www.w3.org/XML/1998/namespace"/>
    <ds:schemaRef ds:uri="http://purl.org/dc/terms/"/>
    <ds:schemaRef ds:uri="http://purl.org/dc/dcmitype/"/>
    <ds:schemaRef ds:uri="2d374a3c-f27b-4379-8d9b-b3c67df34604"/>
    <ds:schemaRef ds:uri="http://schemas.microsoft.com/office/2006/documentManagement/types"/>
    <ds:schemaRef ds:uri="http://schemas.openxmlformats.org/package/2006/metadata/core-properties"/>
    <ds:schemaRef ds:uri="http://schemas.microsoft.com/office/infopath/2007/PartnerControls"/>
    <ds:schemaRef ds:uri="b84fef3d-7b35-4713-a4e6-f27219e8cadd"/>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B02B7389-2336-4183-9825-1ED85A3B02C3}">
  <ds:schemaRefs>
    <ds:schemaRef ds:uri="http://schemas.microsoft.com/sharepoint/v3/contenttype/forms"/>
  </ds:schemaRefs>
</ds:datastoreItem>
</file>

<file path=customXml/itemProps3.xml><?xml version="1.0" encoding="utf-8"?>
<ds:datastoreItem xmlns:ds="http://schemas.openxmlformats.org/officeDocument/2006/customXml" ds:itemID="{415526F1-A8C5-4D38-B0BD-1B004A6A16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374a3c-f27b-4379-8d9b-b3c67df34604"/>
    <ds:schemaRef ds:uri="b84fef3d-7b35-4713-a4e6-f27219e8ca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 PV_General (new)</Template>
  <TotalTime>304239</TotalTime>
  <Words>6043</Words>
  <Application>Microsoft Macintosh PowerPoint</Application>
  <PresentationFormat>Widescreen</PresentationFormat>
  <Paragraphs>681</Paragraphs>
  <Slides>49</Slides>
  <Notes>46</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 New</vt:lpstr>
      <vt:lpstr>DIN</vt:lpstr>
      <vt:lpstr>Symbol</vt:lpstr>
      <vt:lpstr>Wingdings</vt:lpstr>
      <vt:lpstr>Wingdings 3</vt:lpstr>
      <vt:lpstr>TEMPLATE PV_General (new)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Output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Pharmaventures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PharmaVentures Ltd.  Experts in Deals and Alliances</dc:title>
  <dc:creator>Ping Shek</dc:creator>
  <cp:lastModifiedBy>Sophia Soriano</cp:lastModifiedBy>
  <cp:revision>12185</cp:revision>
  <cp:lastPrinted>2021-11-14T23:54:45Z</cp:lastPrinted>
  <dcterms:created xsi:type="dcterms:W3CDTF">2009-02-17T10:50:44Z</dcterms:created>
  <dcterms:modified xsi:type="dcterms:W3CDTF">2024-02-08T18:53:57Z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0x010100525A736A5B706B4199ADE3F9660632E8</vt:lpwstr>
  </property>
  <property fmtid="{D5CDD505-2E9C-101B-9397-08002B2CF9AE}" pid="3" name="MediaServiceImageTags">
    <vt:lpwstr/>
  </property>
</Properties>
</file>